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1"/>
  </p:handoutMasterIdLst>
  <p:sldIdLst>
    <p:sldId id="398" r:id="rId2"/>
    <p:sldId id="300" r:id="rId3"/>
    <p:sldId id="302" r:id="rId4"/>
    <p:sldId id="314" r:id="rId5"/>
    <p:sldId id="309" r:id="rId6"/>
    <p:sldId id="385" r:id="rId7"/>
    <p:sldId id="311" r:id="rId8"/>
    <p:sldId id="310" r:id="rId9"/>
    <p:sldId id="389" r:id="rId10"/>
    <p:sldId id="323" r:id="rId11"/>
    <p:sldId id="324" r:id="rId12"/>
    <p:sldId id="327" r:id="rId13"/>
    <p:sldId id="325" r:id="rId14"/>
    <p:sldId id="326" r:id="rId15"/>
    <p:sldId id="328" r:id="rId16"/>
    <p:sldId id="329" r:id="rId17"/>
    <p:sldId id="330" r:id="rId18"/>
    <p:sldId id="307" r:id="rId19"/>
    <p:sldId id="333" r:id="rId20"/>
    <p:sldId id="303" r:id="rId21"/>
    <p:sldId id="317" r:id="rId22"/>
    <p:sldId id="313" r:id="rId23"/>
    <p:sldId id="316" r:id="rId24"/>
    <p:sldId id="320" r:id="rId25"/>
    <p:sldId id="315" r:id="rId26"/>
    <p:sldId id="331" r:id="rId27"/>
    <p:sldId id="312" r:id="rId28"/>
    <p:sldId id="305" r:id="rId29"/>
    <p:sldId id="306" r:id="rId30"/>
    <p:sldId id="348" r:id="rId31"/>
    <p:sldId id="338" r:id="rId32"/>
    <p:sldId id="339" r:id="rId33"/>
    <p:sldId id="340" r:id="rId34"/>
    <p:sldId id="341" r:id="rId35"/>
    <p:sldId id="342" r:id="rId36"/>
    <p:sldId id="343" r:id="rId37"/>
    <p:sldId id="344" r:id="rId38"/>
    <p:sldId id="345" r:id="rId39"/>
    <p:sldId id="346" r:id="rId40"/>
    <p:sldId id="347" r:id="rId41"/>
    <p:sldId id="352" r:id="rId42"/>
    <p:sldId id="332" r:id="rId43"/>
    <p:sldId id="319" r:id="rId44"/>
    <p:sldId id="359" r:id="rId45"/>
    <p:sldId id="360" r:id="rId46"/>
    <p:sldId id="361" r:id="rId47"/>
    <p:sldId id="362" r:id="rId48"/>
    <p:sldId id="363" r:id="rId49"/>
    <p:sldId id="364" r:id="rId50"/>
    <p:sldId id="365" r:id="rId51"/>
    <p:sldId id="366" r:id="rId52"/>
    <p:sldId id="367" r:id="rId53"/>
    <p:sldId id="368" r:id="rId54"/>
    <p:sldId id="369" r:id="rId55"/>
    <p:sldId id="392" r:id="rId56"/>
    <p:sldId id="387" r:id="rId57"/>
    <p:sldId id="334" r:id="rId58"/>
    <p:sldId id="386" r:id="rId59"/>
    <p:sldId id="349" r:id="rId60"/>
    <p:sldId id="351" r:id="rId61"/>
    <p:sldId id="350" r:id="rId62"/>
    <p:sldId id="335" r:id="rId63"/>
    <p:sldId id="354" r:id="rId64"/>
    <p:sldId id="353" r:id="rId65"/>
    <p:sldId id="355" r:id="rId66"/>
    <p:sldId id="356" r:id="rId67"/>
    <p:sldId id="318" r:id="rId68"/>
    <p:sldId id="390" r:id="rId69"/>
    <p:sldId id="391" r:id="rId70"/>
    <p:sldId id="358" r:id="rId71"/>
    <p:sldId id="396" r:id="rId72"/>
    <p:sldId id="304" r:id="rId73"/>
    <p:sldId id="370" r:id="rId74"/>
    <p:sldId id="371" r:id="rId75"/>
    <p:sldId id="372" r:id="rId76"/>
    <p:sldId id="373" r:id="rId77"/>
    <p:sldId id="400" r:id="rId78"/>
    <p:sldId id="374" r:id="rId79"/>
    <p:sldId id="399" r:id="rId80"/>
    <p:sldId id="375" r:id="rId81"/>
    <p:sldId id="376" r:id="rId82"/>
    <p:sldId id="377" r:id="rId83"/>
    <p:sldId id="378" r:id="rId84"/>
    <p:sldId id="379" r:id="rId85"/>
    <p:sldId id="401" r:id="rId86"/>
    <p:sldId id="380" r:id="rId87"/>
    <p:sldId id="381" r:id="rId88"/>
    <p:sldId id="394" r:id="rId89"/>
    <p:sldId id="382" r:id="rId90"/>
  </p:sldIdLst>
  <p:sldSz cx="12192000" cy="6858000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956" autoAdjust="0"/>
    <p:restoredTop sz="95455" autoAdjust="0"/>
  </p:normalViewPr>
  <p:slideViewPr>
    <p:cSldViewPr snapToGrid="0">
      <p:cViewPr>
        <p:scale>
          <a:sx n="87" d="100"/>
          <a:sy n="87" d="100"/>
        </p:scale>
        <p:origin x="468" y="-78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5495" cy="503069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01110" y="0"/>
            <a:ext cx="2985495" cy="503069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r">
              <a:defRPr sz="1200"/>
            </a:lvl1pPr>
          </a:lstStyle>
          <a:p>
            <a:fld id="{EE832E81-667F-4E51-9623-E52489B13E80}" type="datetimeFigureOut">
              <a:rPr lang="es-MX" smtClean="0"/>
              <a:t>09/06/2023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1" y="9517232"/>
            <a:ext cx="2985495" cy="503069"/>
          </a:xfrm>
          <a:prstGeom prst="rect">
            <a:avLst/>
          </a:prstGeom>
        </p:spPr>
        <p:txBody>
          <a:bodyPr vert="horz" lIns="92464" tIns="46232" rIns="92464" bIns="46232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01110" y="9517232"/>
            <a:ext cx="2985495" cy="503069"/>
          </a:xfrm>
          <a:prstGeom prst="rect">
            <a:avLst/>
          </a:prstGeom>
        </p:spPr>
        <p:txBody>
          <a:bodyPr vert="horz" lIns="92464" tIns="46232" rIns="92464" bIns="46232" rtlCol="0" anchor="b"/>
          <a:lstStyle>
            <a:lvl1pPr algn="r">
              <a:defRPr sz="1200"/>
            </a:lvl1pPr>
          </a:lstStyle>
          <a:p>
            <a:fld id="{8D60AAFF-5D6F-4882-B971-40362D0463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95949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6/9/2023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554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6/9/2023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701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6/9/2023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463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6/9/2023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946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6/9/2023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614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6/9/2023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314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6/9/2023</a:t>
            </a:fld>
            <a:endParaRPr lang="en-U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459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6/9/2023</a:t>
            </a:fld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048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6/9/2023</a:t>
            </a:fld>
            <a:endParaRPr lang="en-U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336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6/9/2023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018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6/9/2023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592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FE7FA-AB2C-4446-B46A-EFA081BE65B1}" type="datetimeFigureOut">
              <a:rPr lang="en-US" smtClean="0"/>
              <a:t>6/9/2023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46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113799" y="923613"/>
            <a:ext cx="0" cy="48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681757" y="763755"/>
            <a:ext cx="2880002" cy="434975"/>
            <a:chOff x="5015999" y="1040449"/>
            <a:chExt cx="2160001" cy="599536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5999" y="1040449"/>
              <a:ext cx="2160000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400" b="1" dirty="0" smtClean="0">
                  <a:solidFill>
                    <a:schemeClr val="tx1"/>
                  </a:solidFill>
                </a:rPr>
                <a:t>MARIO ALBERTO DAVILA DELGADO </a:t>
              </a:r>
              <a:endParaRPr lang="es-E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60000" cy="218807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bg1"/>
                  </a:solidFill>
                </a:rPr>
                <a:t>EM09773</a:t>
              </a:r>
              <a:r>
                <a:rPr lang="es-ES" sz="900" dirty="0" smtClean="0">
                  <a:solidFill>
                    <a:schemeClr val="bg1"/>
                  </a:solidFill>
                </a:rPr>
                <a:t> </a:t>
              </a:r>
              <a:r>
                <a:rPr lang="es-ES" sz="1000" dirty="0" smtClean="0">
                  <a:solidFill>
                    <a:schemeClr val="bg1"/>
                  </a:solidFill>
                </a:rPr>
                <a:t>Presidente </a:t>
              </a:r>
              <a:r>
                <a:rPr lang="es-ES" sz="1000" kern="1200" dirty="0" smtClean="0">
                  <a:solidFill>
                    <a:schemeClr val="bg1"/>
                  </a:solidFill>
                </a:rPr>
                <a:t>Municipal</a:t>
              </a:r>
              <a:endParaRPr lang="es-ES" sz="900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152555" y="1594523"/>
            <a:ext cx="1800000" cy="360000"/>
            <a:chOff x="5016000" y="1040449"/>
            <a:chExt cx="2157939" cy="645215"/>
          </a:xfrm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HECTOR M. GARZA MARTINEZ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schemeClr val="tx1"/>
                  </a:solidFill>
                </a:rPr>
                <a:t>EM09791 Secretario Técnico del Ayuntamiento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190781" y="1603465"/>
            <a:ext cx="1800000" cy="360000"/>
            <a:chOff x="5016000" y="1040449"/>
            <a:chExt cx="2157939" cy="599536"/>
          </a:xfrm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ELEUTERIO LOPEZ LEOS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1880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EM09772 </a:t>
              </a:r>
              <a:r>
                <a:rPr lang="es-ES" sz="800" dirty="0" smtClean="0">
                  <a:solidFill>
                    <a:schemeClr val="tx1"/>
                  </a:solidFill>
                </a:rPr>
                <a:t>Secretario del Ayuntamiento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257655" y="1603870"/>
            <a:ext cx="1800000" cy="360000"/>
            <a:chOff x="5016000" y="1040449"/>
            <a:chExt cx="2160000" cy="599536"/>
          </a:xfrm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JESUS D. BERRONES CELESTINO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60000" cy="21880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schemeClr val="tx1"/>
                  </a:solidFill>
                </a:rPr>
                <a:t>EM09731 </a:t>
              </a:r>
              <a:r>
                <a:rPr lang="es-ES" sz="800" dirty="0" smtClean="0">
                  <a:solidFill>
                    <a:schemeClr val="tx1"/>
                  </a:solidFill>
                </a:rPr>
                <a:t>Contralor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216829" y="1602475"/>
            <a:ext cx="1800000" cy="360000"/>
            <a:chOff x="5016000" y="1040449"/>
            <a:chExt cx="2159999" cy="593937"/>
          </a:xfrm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4"/>
              <a:ext cx="2159999" cy="22052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 </a:t>
              </a:r>
              <a:r>
                <a:rPr lang="es-ES" sz="800" dirty="0" smtClean="0">
                  <a:solidFill>
                    <a:schemeClr val="tx1"/>
                  </a:solidFill>
                </a:rPr>
                <a:t>Tesorero </a:t>
              </a:r>
              <a:endParaRPr lang="es-ES" sz="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32" name="Grupo 2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019851" y="6662380"/>
            <a:ext cx="190220" cy="147958"/>
            <a:chOff x="5016000" y="1040449"/>
            <a:chExt cx="2157939" cy="615227"/>
          </a:xfrm>
        </p:grpSpPr>
        <p:sp>
          <p:nvSpPr>
            <p:cNvPr id="233" name="Rectángulo 2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4" name="Rectángulo 2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35" name="CuadroTexto 1"/>
          <p:cNvSpPr txBox="1">
            <a:spLocks noChangeArrowheads="1"/>
          </p:cNvSpPr>
          <p:nvPr/>
        </p:nvSpPr>
        <p:spPr bwMode="auto">
          <a:xfrm>
            <a:off x="10152956" y="6651738"/>
            <a:ext cx="109149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MX" altLang="es-MX" sz="600" b="1" dirty="0"/>
              <a:t>- DIRECTORES GENERALES</a:t>
            </a:r>
            <a:endParaRPr lang="es-MX" altLang="es-MX" sz="600" dirty="0"/>
          </a:p>
        </p:txBody>
      </p:sp>
      <p:sp>
        <p:nvSpPr>
          <p:cNvPr id="243" name="CuadroTexto 1"/>
          <p:cNvSpPr txBox="1">
            <a:spLocks noChangeArrowheads="1"/>
          </p:cNvSpPr>
          <p:nvPr/>
        </p:nvSpPr>
        <p:spPr bwMode="auto">
          <a:xfrm>
            <a:off x="11096912" y="6608297"/>
            <a:ext cx="109736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s-MX" altLang="es-MX" sz="600" b="1" i="1" dirty="0"/>
              <a:t>ART. 115 Código Municipal</a:t>
            </a:r>
          </a:p>
          <a:p>
            <a:pPr algn="ctr"/>
            <a:r>
              <a:rPr lang="es-MX" altLang="es-MX" sz="600" i="1" dirty="0"/>
              <a:t>Administración Centralizada</a:t>
            </a:r>
          </a:p>
        </p:txBody>
      </p:sp>
      <p:sp>
        <p:nvSpPr>
          <p:cNvPr id="244" name="Rectángulo redondeado 14">
            <a:extLst>
              <a:ext uri="{FF2B5EF4-FFF2-40B4-BE49-F238E27FC236}">
                <a16:creationId xmlns:a16="http://schemas.microsoft.com/office/drawing/2014/main" id="{BDAB6ECD-B300-4FEB-81E6-4E5CDD533A02}"/>
              </a:ext>
            </a:extLst>
          </p:cNvPr>
          <p:cNvSpPr/>
          <p:nvPr/>
        </p:nvSpPr>
        <p:spPr>
          <a:xfrm>
            <a:off x="8799968" y="6634807"/>
            <a:ext cx="3346542" cy="197603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s-MX" sz="1300" dirty="0">
              <a:solidFill>
                <a:schemeClr val="tx1"/>
              </a:solidFill>
            </a:endParaRPr>
          </a:p>
        </p:txBody>
      </p:sp>
      <p:pic>
        <p:nvPicPr>
          <p:cNvPr id="215" name="Imagen 2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132" name="Grupo 1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35408" y="1603589"/>
            <a:ext cx="1800000" cy="360000"/>
            <a:chOff x="5016000" y="1040449"/>
            <a:chExt cx="2157939" cy="615227"/>
          </a:xfrm>
        </p:grpSpPr>
        <p:sp>
          <p:nvSpPr>
            <p:cNvPr id="133" name="Rectángulo 1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YOLANDA O. ACUÑA CONTRERAS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4" name="Rectángulo 1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>
                  <a:solidFill>
                    <a:prstClr val="black"/>
                  </a:solidFill>
                </a:rPr>
                <a:t>Jefe </a:t>
              </a:r>
              <a:r>
                <a:rPr lang="es-ES" sz="700" dirty="0" smtClean="0">
                  <a:solidFill>
                    <a:prstClr val="black"/>
                  </a:solidFill>
                </a:rPr>
                <a:t>de Despacho Ejecutivo Municipal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39" name="Conector recto 138"/>
          <p:cNvCxnSpPr/>
          <p:nvPr/>
        </p:nvCxnSpPr>
        <p:spPr>
          <a:xfrm flipH="1">
            <a:off x="1227043" y="1406602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CuadroTexto 1"/>
          <p:cNvSpPr txBox="1"/>
          <p:nvPr/>
        </p:nvSpPr>
        <p:spPr>
          <a:xfrm>
            <a:off x="49555" y="6611266"/>
            <a:ext cx="217559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i="1" dirty="0" smtClean="0"/>
              <a:t>Actualización </a:t>
            </a:r>
            <a:r>
              <a:rPr lang="es-MX" sz="1100" i="1" dirty="0" smtClean="0"/>
              <a:t>31 </a:t>
            </a:r>
            <a:r>
              <a:rPr lang="es-MX" sz="1100" i="1" dirty="0" smtClean="0"/>
              <a:t>de </a:t>
            </a:r>
            <a:r>
              <a:rPr lang="es-MX" sz="1100" i="1" dirty="0" smtClean="0"/>
              <a:t>Mayo </a:t>
            </a:r>
            <a:r>
              <a:rPr lang="es-MX" sz="1100" i="1" dirty="0" smtClean="0"/>
              <a:t>del 2023</a:t>
            </a:r>
            <a:endParaRPr lang="es-MX" sz="1100" i="1" dirty="0"/>
          </a:p>
        </p:txBody>
      </p:sp>
      <p:sp>
        <p:nvSpPr>
          <p:cNvPr id="108" name="CuadroTexto 107"/>
          <p:cNvSpPr txBox="1"/>
          <p:nvPr/>
        </p:nvSpPr>
        <p:spPr>
          <a:xfrm>
            <a:off x="49555" y="212078"/>
            <a:ext cx="120969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latin typeface="+mj-lt"/>
                <a:cs typeface="Arial" panose="020B0604020202020204" pitchFamily="34" charset="0"/>
              </a:rPr>
              <a:t>ORGANIGRAMA GENERAL ADMINISTRACIÓN 2022 - </a:t>
            </a:r>
            <a:r>
              <a:rPr lang="es-MX" sz="2400" b="1" dirty="0" smtClean="0">
                <a:latin typeface="+mj-lt"/>
                <a:cs typeface="Arial" panose="020B0604020202020204" pitchFamily="34" charset="0"/>
              </a:rPr>
              <a:t>2024</a:t>
            </a:r>
            <a:endParaRPr lang="es-MX" dirty="0"/>
          </a:p>
        </p:txBody>
      </p:sp>
      <p:sp>
        <p:nvSpPr>
          <p:cNvPr id="116" name="CuadroTexto 115"/>
          <p:cNvSpPr txBox="1"/>
          <p:nvPr/>
        </p:nvSpPr>
        <p:spPr>
          <a:xfrm>
            <a:off x="6861803" y="6603579"/>
            <a:ext cx="18837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b="1" i="1" dirty="0" smtClean="0"/>
              <a:t>No se cuenta con Vacantes</a:t>
            </a:r>
            <a:endParaRPr lang="es-MX" sz="1200" b="1" i="1" dirty="0"/>
          </a:p>
        </p:txBody>
      </p:sp>
      <p:grpSp>
        <p:nvGrpSpPr>
          <p:cNvPr id="117" name="Grupo 1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052362" y="5109309"/>
            <a:ext cx="1800000" cy="360000"/>
            <a:chOff x="5016000" y="1040449"/>
            <a:chExt cx="2157939" cy="615227"/>
          </a:xfrm>
        </p:grpSpPr>
        <p:sp>
          <p:nvSpPr>
            <p:cNvPr id="118" name="Rectángulo 1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JOSÉ OVIDIO CUELLAR CARRALES </a:t>
              </a:r>
            </a:p>
          </p:txBody>
        </p:sp>
        <p:sp>
          <p:nvSpPr>
            <p:cNvPr id="119" name="Rectángulo 1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EM07062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53" name="Grupo 1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36698" y="2436558"/>
            <a:ext cx="1800000" cy="360000"/>
            <a:chOff x="5016000" y="1040449"/>
            <a:chExt cx="2157939" cy="615227"/>
          </a:xfrm>
        </p:grpSpPr>
        <p:sp>
          <p:nvSpPr>
            <p:cNvPr id="155" name="Rectángulo 1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IVÁN E. ALVARADO FUENTES </a:t>
              </a:r>
            </a:p>
          </p:txBody>
        </p:sp>
        <p:sp>
          <p:nvSpPr>
            <p:cNvPr id="169" name="Rectángulo 16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EM08480</a:t>
              </a:r>
              <a:r>
                <a:rPr lang="es-ES" sz="800" dirty="0" smtClean="0">
                  <a:solidFill>
                    <a:prstClr val="black"/>
                  </a:solidFill>
                </a:rPr>
                <a:t> Acción </a:t>
              </a:r>
              <a:r>
                <a:rPr lang="es-ES" sz="800" dirty="0">
                  <a:solidFill>
                    <a:prstClr val="black"/>
                  </a:solidFill>
                </a:rPr>
                <a:t>Social    </a:t>
              </a:r>
            </a:p>
          </p:txBody>
        </p:sp>
      </p:grpSp>
      <p:cxnSp>
        <p:nvCxnSpPr>
          <p:cNvPr id="185" name="Conector recto 184"/>
          <p:cNvCxnSpPr/>
          <p:nvPr/>
        </p:nvCxnSpPr>
        <p:spPr>
          <a:xfrm flipH="1">
            <a:off x="1227044" y="2248193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63" name="Grupo 26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054034" y="1603413"/>
            <a:ext cx="1798283" cy="360000"/>
            <a:chOff x="5016000" y="1040449"/>
            <a:chExt cx="2157939" cy="593937"/>
          </a:xfrm>
        </p:grpSpPr>
        <p:sp>
          <p:nvSpPr>
            <p:cNvPr id="264" name="Rectángulo 26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ALDO A. BERARDI ANCIRA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65" name="Rectángulo 26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EM08265 </a:t>
              </a:r>
              <a:r>
                <a:rPr lang="es-ES" sz="800" dirty="0" smtClean="0">
                  <a:solidFill>
                    <a:schemeClr val="tx1"/>
                  </a:solidFill>
                </a:rPr>
                <a:t>Catastro  </a:t>
              </a:r>
              <a:endParaRPr lang="es-ES" sz="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72" name="Grupo 27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265497" y="2441669"/>
            <a:ext cx="1800000" cy="360000"/>
            <a:chOff x="5016000" y="1040449"/>
            <a:chExt cx="2157939" cy="599536"/>
          </a:xfrm>
        </p:grpSpPr>
        <p:sp>
          <p:nvSpPr>
            <p:cNvPr id="273" name="Rectángulo 27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HÉCTOR A. GARZA VÁZQUEZ </a:t>
              </a:r>
            </a:p>
          </p:txBody>
        </p:sp>
        <p:sp>
          <p:nvSpPr>
            <p:cNvPr id="274" name="Rectángulo 2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1880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EM06875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Comunicación </a:t>
              </a:r>
              <a:r>
                <a:rPr lang="es-ES" sz="800" dirty="0">
                  <a:solidFill>
                    <a:prstClr val="black"/>
                  </a:solidFill>
                </a:rPr>
                <a:t>Social </a:t>
              </a:r>
            </a:p>
          </p:txBody>
        </p:sp>
      </p:grpSp>
      <p:grpSp>
        <p:nvGrpSpPr>
          <p:cNvPr id="275" name="Grupo 2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197357" y="2440679"/>
            <a:ext cx="1798283" cy="360000"/>
            <a:chOff x="5016000" y="1040449"/>
            <a:chExt cx="2157939" cy="593937"/>
          </a:xfrm>
        </p:grpSpPr>
        <p:sp>
          <p:nvSpPr>
            <p:cNvPr id="276" name="Rectángulo 2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ILDEFONSO DELGADO SILVA </a:t>
              </a:r>
            </a:p>
          </p:txBody>
        </p:sp>
        <p:sp>
          <p:nvSpPr>
            <p:cNvPr id="277" name="Rectángulo 2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EM07050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Atención </a:t>
              </a:r>
              <a:r>
                <a:rPr lang="es-ES" sz="800" dirty="0">
                  <a:solidFill>
                    <a:prstClr val="black"/>
                  </a:solidFill>
                </a:rPr>
                <a:t>Ciudadana</a:t>
              </a:r>
              <a:endParaRPr lang="es-ES" sz="10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96" name="Conector recto 295"/>
          <p:cNvCxnSpPr/>
          <p:nvPr/>
        </p:nvCxnSpPr>
        <p:spPr>
          <a:xfrm flipH="1">
            <a:off x="1223028" y="3134515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15" name="Grupo 3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144643" y="3326514"/>
            <a:ext cx="1800000" cy="360000"/>
            <a:chOff x="5016000" y="1040449"/>
            <a:chExt cx="2157939" cy="615227"/>
          </a:xfrm>
        </p:grpSpPr>
        <p:sp>
          <p:nvSpPr>
            <p:cNvPr id="316" name="Rectángulo 3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DANIEL A. MOYEDA CANALES </a:t>
              </a:r>
            </a:p>
          </p:txBody>
        </p:sp>
        <p:sp>
          <p:nvSpPr>
            <p:cNvPr id="317" name="Rectángulo 3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EM08194</a:t>
              </a:r>
              <a:r>
                <a:rPr lang="es-ES" sz="800" dirty="0">
                  <a:solidFill>
                    <a:schemeClr val="tx1"/>
                  </a:solidFill>
                </a:rPr>
                <a:t> Alumbrado  </a:t>
              </a:r>
            </a:p>
          </p:txBody>
        </p:sp>
      </p:grpSp>
      <p:grpSp>
        <p:nvGrpSpPr>
          <p:cNvPr id="318" name="Grupo 31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046931" y="3331274"/>
            <a:ext cx="1800000" cy="360000"/>
            <a:chOff x="5016000" y="1040449"/>
            <a:chExt cx="2157939" cy="615227"/>
          </a:xfrm>
        </p:grpSpPr>
        <p:sp>
          <p:nvSpPr>
            <p:cNvPr id="319" name="Rectángulo 31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GLADIS VILLARREAL GONZÁLEZ </a:t>
              </a:r>
            </a:p>
          </p:txBody>
        </p:sp>
        <p:sp>
          <p:nvSpPr>
            <p:cNvPr id="320" name="Rectángulo 31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EM09776</a:t>
              </a:r>
              <a:r>
                <a:rPr lang="es-ES" sz="800" dirty="0">
                  <a:solidFill>
                    <a:prstClr val="black"/>
                  </a:solidFill>
                </a:rPr>
                <a:t> Educación  </a:t>
              </a:r>
            </a:p>
          </p:txBody>
        </p:sp>
      </p:grpSp>
      <p:grpSp>
        <p:nvGrpSpPr>
          <p:cNvPr id="321" name="Grupo 3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211653" y="3331415"/>
            <a:ext cx="1798283" cy="359999"/>
            <a:chOff x="5016000" y="1040449"/>
            <a:chExt cx="2157939" cy="593937"/>
          </a:xfrm>
        </p:grpSpPr>
        <p:sp>
          <p:nvSpPr>
            <p:cNvPr id="322" name="Rectángulo 3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ANTONIO AGUILAR GONZÁLEZ </a:t>
              </a:r>
            </a:p>
          </p:txBody>
        </p:sp>
        <p:sp>
          <p:nvSpPr>
            <p:cNvPr id="323" name="Rectángulo 3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>
                  <a:solidFill>
                    <a:prstClr val="black"/>
                  </a:solidFill>
                </a:rPr>
                <a:t>EM06933</a:t>
              </a:r>
              <a:r>
                <a:rPr lang="es-ES" sz="900" dirty="0">
                  <a:solidFill>
                    <a:prstClr val="black"/>
                  </a:solidFill>
                </a:rPr>
                <a:t> </a:t>
              </a:r>
              <a:r>
                <a:rPr lang="es-ES" sz="900" dirty="0" smtClean="0">
                  <a:solidFill>
                    <a:prstClr val="black"/>
                  </a:solidFill>
                </a:rPr>
                <a:t>Mantenimiento</a:t>
              </a:r>
              <a:endParaRPr lang="es-ES" sz="9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4" name="Grupo 32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170128" y="3327938"/>
            <a:ext cx="1798283" cy="360000"/>
            <a:chOff x="5016000" y="1040449"/>
            <a:chExt cx="2157939" cy="593937"/>
          </a:xfrm>
        </p:grpSpPr>
        <p:sp>
          <p:nvSpPr>
            <p:cNvPr id="325" name="Rectángulo 32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JESÚS BALLESTEROS FERNÁNDEZ </a:t>
              </a:r>
            </a:p>
          </p:txBody>
        </p:sp>
        <p:sp>
          <p:nvSpPr>
            <p:cNvPr id="326" name="Rectángulo 32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EM09784</a:t>
              </a:r>
              <a:r>
                <a:rPr lang="es-ES" sz="800" dirty="0">
                  <a:solidFill>
                    <a:schemeClr val="tx1"/>
                  </a:solidFill>
                </a:rPr>
                <a:t> Obras Publicas </a:t>
              </a:r>
            </a:p>
          </p:txBody>
        </p:sp>
      </p:grpSp>
      <p:cxnSp>
        <p:nvCxnSpPr>
          <p:cNvPr id="327" name="Conector recto 326"/>
          <p:cNvCxnSpPr/>
          <p:nvPr/>
        </p:nvCxnSpPr>
        <p:spPr>
          <a:xfrm flipH="1">
            <a:off x="1219012" y="4044905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34" name="Grupo 3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34017" y="4238384"/>
            <a:ext cx="1800000" cy="360000"/>
            <a:chOff x="5016000" y="1040449"/>
            <a:chExt cx="2157939" cy="599536"/>
          </a:xfrm>
        </p:grpSpPr>
        <p:sp>
          <p:nvSpPr>
            <p:cNvPr id="335" name="Rectángulo 33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JOSE A. CANALES ALVARADO </a:t>
              </a:r>
            </a:p>
          </p:txBody>
        </p:sp>
        <p:sp>
          <p:nvSpPr>
            <p:cNvPr id="336" name="Rectángulo 33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1880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EM10053</a:t>
              </a:r>
              <a:r>
                <a:rPr lang="es-ES" sz="800" dirty="0">
                  <a:solidFill>
                    <a:prstClr val="black"/>
                  </a:solidFill>
                </a:rPr>
                <a:t> Museo </a:t>
              </a:r>
            </a:p>
          </p:txBody>
        </p:sp>
      </p:grpSp>
      <p:grpSp>
        <p:nvGrpSpPr>
          <p:cNvPr id="337" name="Grupo 33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264261" y="4237394"/>
            <a:ext cx="1798283" cy="360000"/>
            <a:chOff x="5016000" y="1040449"/>
            <a:chExt cx="2157939" cy="593937"/>
          </a:xfrm>
        </p:grpSpPr>
        <p:sp>
          <p:nvSpPr>
            <p:cNvPr id="338" name="Rectángulo 3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ANA C. RAMOS CARDONA </a:t>
              </a:r>
            </a:p>
          </p:txBody>
        </p:sp>
        <p:sp>
          <p:nvSpPr>
            <p:cNvPr id="339" name="Rectángulo 3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EM09794</a:t>
              </a:r>
              <a:r>
                <a:rPr lang="es-ES" sz="800" dirty="0">
                  <a:solidFill>
                    <a:schemeClr val="tx1"/>
                  </a:solidFill>
                </a:rPr>
                <a:t> </a:t>
              </a:r>
              <a:r>
                <a:rPr lang="es-ES" sz="800" dirty="0" smtClean="0">
                  <a:solidFill>
                    <a:schemeClr val="tx1"/>
                  </a:solidFill>
                </a:rPr>
                <a:t>DIF </a:t>
              </a:r>
              <a:r>
                <a:rPr lang="es-ES" sz="800" dirty="0">
                  <a:solidFill>
                    <a:schemeClr val="tx1"/>
                  </a:solidFill>
                </a:rPr>
                <a:t>Municipal </a:t>
              </a:r>
            </a:p>
          </p:txBody>
        </p:sp>
      </p:grpSp>
      <p:grpSp>
        <p:nvGrpSpPr>
          <p:cNvPr id="340" name="Grupo 3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140627" y="4236904"/>
            <a:ext cx="1800000" cy="360000"/>
            <a:chOff x="5016000" y="1040449"/>
            <a:chExt cx="2157939" cy="615227"/>
          </a:xfrm>
        </p:grpSpPr>
        <p:sp>
          <p:nvSpPr>
            <p:cNvPr id="341" name="Rectángulo 3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EVERARDO RDZ.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BALLESTEROS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342" name="Rectángulo 3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EM08480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Transporte y Vialidad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3" name="Grupo 3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042915" y="4241664"/>
            <a:ext cx="1800000" cy="360000"/>
            <a:chOff x="5016000" y="1040449"/>
            <a:chExt cx="2157939" cy="615227"/>
          </a:xfrm>
        </p:grpSpPr>
        <p:sp>
          <p:nvSpPr>
            <p:cNvPr id="344" name="Rectángulo 3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AGUSTÍN RAMOS PÉREZ </a:t>
              </a:r>
            </a:p>
          </p:txBody>
        </p:sp>
        <p:sp>
          <p:nvSpPr>
            <p:cNvPr id="345" name="Rectángulo 3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EM08183</a:t>
              </a:r>
              <a:r>
                <a:rPr lang="es-ES" sz="800" dirty="0">
                  <a:solidFill>
                    <a:schemeClr val="tx1"/>
                  </a:solidFill>
                </a:rPr>
                <a:t> </a:t>
              </a:r>
              <a:r>
                <a:rPr lang="es-ES" sz="800" dirty="0" smtClean="0">
                  <a:solidFill>
                    <a:schemeClr val="tx1"/>
                  </a:solidFill>
                </a:rPr>
                <a:t>Bomberos </a:t>
              </a:r>
              <a:endParaRPr lang="es-ES" sz="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46" name="Grupo 34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207637" y="4241807"/>
            <a:ext cx="1798283" cy="360000"/>
            <a:chOff x="5016000" y="1040449"/>
            <a:chExt cx="2157939" cy="593937"/>
          </a:xfrm>
        </p:grpSpPr>
        <p:sp>
          <p:nvSpPr>
            <p:cNvPr id="347" name="Rectángulo 34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CESAR MENCHACA LUNA </a:t>
              </a:r>
            </a:p>
          </p:txBody>
        </p:sp>
        <p:sp>
          <p:nvSpPr>
            <p:cNvPr id="348" name="Rectángulo 34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EM09786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Juventud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9" name="Grupo 3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178144" y="4238328"/>
            <a:ext cx="1798283" cy="360000"/>
            <a:chOff x="5016000" y="1040449"/>
            <a:chExt cx="2157939" cy="593937"/>
          </a:xfrm>
        </p:grpSpPr>
        <p:sp>
          <p:nvSpPr>
            <p:cNvPr id="350" name="Rectángulo 34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JOSÉ A. GONZÁLEZ ELIZONDO </a:t>
              </a:r>
            </a:p>
          </p:txBody>
        </p:sp>
        <p:sp>
          <p:nvSpPr>
            <p:cNvPr id="351" name="Rectángulo 35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EM08479</a:t>
              </a:r>
              <a:r>
                <a:rPr lang="es-ES" sz="800" dirty="0">
                  <a:solidFill>
                    <a:schemeClr val="tx1"/>
                  </a:solidFill>
                </a:rPr>
                <a:t> </a:t>
              </a:r>
              <a:r>
                <a:rPr lang="es-ES" sz="800" dirty="0" smtClean="0">
                  <a:solidFill>
                    <a:schemeClr val="tx1"/>
                  </a:solidFill>
                </a:rPr>
                <a:t>Salud </a:t>
              </a:r>
              <a:endParaRPr lang="es-ES" sz="8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0" name="Conector recto de flecha 9"/>
          <p:cNvCxnSpPr/>
          <p:nvPr/>
        </p:nvCxnSpPr>
        <p:spPr>
          <a:xfrm>
            <a:off x="1229852" y="1410177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2" name="Conector recto de flecha 351"/>
          <p:cNvCxnSpPr/>
          <p:nvPr/>
        </p:nvCxnSpPr>
        <p:spPr>
          <a:xfrm>
            <a:off x="3161426" y="1415165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3" name="Conector recto de flecha 352"/>
          <p:cNvCxnSpPr/>
          <p:nvPr/>
        </p:nvCxnSpPr>
        <p:spPr>
          <a:xfrm>
            <a:off x="5075620" y="1415550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4" name="Conector recto de flecha 353"/>
          <p:cNvCxnSpPr/>
          <p:nvPr/>
        </p:nvCxnSpPr>
        <p:spPr>
          <a:xfrm>
            <a:off x="7114149" y="1415165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5" name="Conector recto de flecha 354"/>
          <p:cNvCxnSpPr/>
          <p:nvPr/>
        </p:nvCxnSpPr>
        <p:spPr>
          <a:xfrm>
            <a:off x="9047451" y="1403738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6" name="Conector recto de flecha 355"/>
          <p:cNvCxnSpPr/>
          <p:nvPr/>
        </p:nvCxnSpPr>
        <p:spPr>
          <a:xfrm>
            <a:off x="10945836" y="1415165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7" name="Conector recto de flecha 356"/>
          <p:cNvCxnSpPr/>
          <p:nvPr/>
        </p:nvCxnSpPr>
        <p:spPr>
          <a:xfrm>
            <a:off x="1222759" y="2248941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8" name="Conector recto de flecha 357"/>
          <p:cNvCxnSpPr/>
          <p:nvPr/>
        </p:nvCxnSpPr>
        <p:spPr>
          <a:xfrm>
            <a:off x="3154333" y="2247490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9" name="Conector recto de flecha 358"/>
          <p:cNvCxnSpPr/>
          <p:nvPr/>
        </p:nvCxnSpPr>
        <p:spPr>
          <a:xfrm>
            <a:off x="5068527" y="2247875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0" name="Conector recto de flecha 359"/>
          <p:cNvCxnSpPr/>
          <p:nvPr/>
        </p:nvCxnSpPr>
        <p:spPr>
          <a:xfrm>
            <a:off x="7107056" y="2247490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1" name="Conector recto de flecha 360"/>
          <p:cNvCxnSpPr/>
          <p:nvPr/>
        </p:nvCxnSpPr>
        <p:spPr>
          <a:xfrm>
            <a:off x="9040358" y="2236063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2" name="Conector recto de flecha 361"/>
          <p:cNvCxnSpPr/>
          <p:nvPr/>
        </p:nvCxnSpPr>
        <p:spPr>
          <a:xfrm>
            <a:off x="10938743" y="2247490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3" name="Conector recto de flecha 362"/>
          <p:cNvCxnSpPr/>
          <p:nvPr/>
        </p:nvCxnSpPr>
        <p:spPr>
          <a:xfrm>
            <a:off x="1229852" y="3135543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4" name="Conector recto de flecha 363"/>
          <p:cNvCxnSpPr/>
          <p:nvPr/>
        </p:nvCxnSpPr>
        <p:spPr>
          <a:xfrm>
            <a:off x="3161426" y="3127653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5" name="Conector recto de flecha 364"/>
          <p:cNvCxnSpPr/>
          <p:nvPr/>
        </p:nvCxnSpPr>
        <p:spPr>
          <a:xfrm>
            <a:off x="5075620" y="3134477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6" name="Conector recto de flecha 365"/>
          <p:cNvCxnSpPr/>
          <p:nvPr/>
        </p:nvCxnSpPr>
        <p:spPr>
          <a:xfrm>
            <a:off x="7114149" y="3127653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7" name="Conector recto de flecha 366"/>
          <p:cNvCxnSpPr/>
          <p:nvPr/>
        </p:nvCxnSpPr>
        <p:spPr>
          <a:xfrm>
            <a:off x="9047451" y="3116226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8" name="Conector recto de flecha 367"/>
          <p:cNvCxnSpPr/>
          <p:nvPr/>
        </p:nvCxnSpPr>
        <p:spPr>
          <a:xfrm>
            <a:off x="10945836" y="3127653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75" name="Conector recto de flecha 374"/>
          <p:cNvCxnSpPr/>
          <p:nvPr/>
        </p:nvCxnSpPr>
        <p:spPr>
          <a:xfrm>
            <a:off x="1229852" y="4029620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76" name="Conector recto de flecha 375"/>
          <p:cNvCxnSpPr/>
          <p:nvPr/>
        </p:nvCxnSpPr>
        <p:spPr>
          <a:xfrm>
            <a:off x="3161426" y="4041047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77" name="Conector recto de flecha 376"/>
          <p:cNvCxnSpPr/>
          <p:nvPr/>
        </p:nvCxnSpPr>
        <p:spPr>
          <a:xfrm>
            <a:off x="5075620" y="4047871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78" name="Conector recto de flecha 377"/>
          <p:cNvCxnSpPr/>
          <p:nvPr/>
        </p:nvCxnSpPr>
        <p:spPr>
          <a:xfrm>
            <a:off x="7114149" y="4041047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79" name="Conector recto de flecha 378"/>
          <p:cNvCxnSpPr/>
          <p:nvPr/>
        </p:nvCxnSpPr>
        <p:spPr>
          <a:xfrm>
            <a:off x="9047451" y="4029620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80" name="Conector recto de flecha 379"/>
          <p:cNvCxnSpPr/>
          <p:nvPr/>
        </p:nvCxnSpPr>
        <p:spPr>
          <a:xfrm>
            <a:off x="10945836" y="4041047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36" name="Conector recto 135"/>
          <p:cNvCxnSpPr/>
          <p:nvPr/>
        </p:nvCxnSpPr>
        <p:spPr>
          <a:xfrm flipH="1">
            <a:off x="1227033" y="4919223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37" name="Grupo 13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28390" y="5112702"/>
            <a:ext cx="1800000" cy="360000"/>
            <a:chOff x="5016000" y="1040449"/>
            <a:chExt cx="2157939" cy="599536"/>
          </a:xfrm>
        </p:grpSpPr>
        <p:sp>
          <p:nvSpPr>
            <p:cNvPr id="138" name="Rectángulo 1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JUAN RAÚL ALCOCER CRUZ </a:t>
              </a:r>
            </a:p>
          </p:txBody>
        </p:sp>
        <p:sp>
          <p:nvSpPr>
            <p:cNvPr id="140" name="Rectángulo 1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1880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EM09788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Seguridad </a:t>
              </a:r>
              <a:r>
                <a:rPr lang="es-ES" sz="800" dirty="0">
                  <a:solidFill>
                    <a:prstClr val="black"/>
                  </a:solidFill>
                </a:rPr>
                <a:t>Publica </a:t>
              </a:r>
            </a:p>
          </p:txBody>
        </p:sp>
      </p:grpSp>
      <p:grpSp>
        <p:nvGrpSpPr>
          <p:cNvPr id="141" name="Grupo 14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260250" y="5111712"/>
            <a:ext cx="1798283" cy="360000"/>
            <a:chOff x="5016000" y="1040449"/>
            <a:chExt cx="2157939" cy="593937"/>
          </a:xfrm>
        </p:grpSpPr>
        <p:sp>
          <p:nvSpPr>
            <p:cNvPr id="142" name="Rectángulo 14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MA. LOURDES GUERRA GALVAN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3" name="Rectángulo 1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EM09781</a:t>
              </a:r>
              <a:r>
                <a:rPr lang="es-ES" sz="800" dirty="0">
                  <a:solidFill>
                    <a:schemeClr val="tx1"/>
                  </a:solidFill>
                </a:rPr>
                <a:t> Deportes  </a:t>
              </a:r>
            </a:p>
          </p:txBody>
        </p:sp>
      </p:grpSp>
      <p:grpSp>
        <p:nvGrpSpPr>
          <p:cNvPr id="144" name="Grupo 14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148648" y="5111222"/>
            <a:ext cx="1800000" cy="360000"/>
            <a:chOff x="5016000" y="1040449"/>
            <a:chExt cx="2157939" cy="615227"/>
          </a:xfrm>
        </p:grpSpPr>
        <p:sp>
          <p:nvSpPr>
            <p:cNvPr id="145" name="Rectángulo 14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MARTIN JIMÉNEZ SORIANO </a:t>
              </a:r>
            </a:p>
          </p:txBody>
        </p:sp>
        <p:sp>
          <p:nvSpPr>
            <p:cNvPr id="146" name="Rectángulo 14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EM09787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50" name="Grupo 1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215658" y="5116125"/>
            <a:ext cx="1798283" cy="360000"/>
            <a:chOff x="5016000" y="1040449"/>
            <a:chExt cx="2157939" cy="593937"/>
          </a:xfrm>
        </p:grpSpPr>
        <p:sp>
          <p:nvSpPr>
            <p:cNvPr id="151" name="Rectángulo 1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FERMÍN MONRREAL FLORES</a:t>
              </a:r>
            </a:p>
          </p:txBody>
        </p:sp>
        <p:sp>
          <p:nvSpPr>
            <p:cNvPr id="152" name="Rectángulo 1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EM06896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54" name="Grupo 1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174133" y="5112646"/>
            <a:ext cx="1798283" cy="360000"/>
            <a:chOff x="5016000" y="1040449"/>
            <a:chExt cx="2157939" cy="593937"/>
          </a:xfrm>
        </p:grpSpPr>
        <p:sp>
          <p:nvSpPr>
            <p:cNvPr id="160" name="Rectángulo 1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ELVA L. GARZA DE LA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CERDA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1" name="Rectángulo 1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EM09790</a:t>
              </a:r>
              <a:r>
                <a:rPr lang="es-ES" sz="800" dirty="0">
                  <a:solidFill>
                    <a:prstClr val="black"/>
                  </a:solidFill>
                </a:rPr>
                <a:t> Centro </a:t>
              </a:r>
              <a:r>
                <a:rPr lang="es-ES" sz="800" dirty="0" smtClean="0">
                  <a:solidFill>
                    <a:prstClr val="black"/>
                  </a:solidFill>
                </a:rPr>
                <a:t>Historio</a:t>
              </a:r>
              <a:endParaRPr lang="es-ES" sz="9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62" name="Conector recto de flecha 161"/>
          <p:cNvCxnSpPr/>
          <p:nvPr/>
        </p:nvCxnSpPr>
        <p:spPr>
          <a:xfrm>
            <a:off x="1237873" y="4903938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3" name="Conector recto de flecha 162"/>
          <p:cNvCxnSpPr/>
          <p:nvPr/>
        </p:nvCxnSpPr>
        <p:spPr>
          <a:xfrm>
            <a:off x="3169447" y="4915365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4" name="Conector recto de flecha 163"/>
          <p:cNvCxnSpPr/>
          <p:nvPr/>
        </p:nvCxnSpPr>
        <p:spPr>
          <a:xfrm>
            <a:off x="5083641" y="4922189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5" name="Conector recto de flecha 164"/>
          <p:cNvCxnSpPr/>
          <p:nvPr/>
        </p:nvCxnSpPr>
        <p:spPr>
          <a:xfrm>
            <a:off x="7122170" y="4915365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6" name="Conector recto de flecha 165"/>
          <p:cNvCxnSpPr/>
          <p:nvPr/>
        </p:nvCxnSpPr>
        <p:spPr>
          <a:xfrm>
            <a:off x="9055472" y="4903938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7" name="Conector recto de flecha 166"/>
          <p:cNvCxnSpPr/>
          <p:nvPr/>
        </p:nvCxnSpPr>
        <p:spPr>
          <a:xfrm>
            <a:off x="10953857" y="4915365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8" name="Conector recto 167"/>
          <p:cNvCxnSpPr/>
          <p:nvPr/>
        </p:nvCxnSpPr>
        <p:spPr>
          <a:xfrm flipH="1">
            <a:off x="5073134" y="5745397"/>
            <a:ext cx="39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70" name="Grupo 16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211642" y="5942304"/>
            <a:ext cx="1798283" cy="360000"/>
            <a:chOff x="5016000" y="1040449"/>
            <a:chExt cx="2157939" cy="593937"/>
          </a:xfrm>
        </p:grpSpPr>
        <p:sp>
          <p:nvSpPr>
            <p:cNvPr id="171" name="Rectángulo 17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PENÉLOPE CISNEROS GARCÍA </a:t>
              </a:r>
            </a:p>
          </p:txBody>
        </p:sp>
        <p:sp>
          <p:nvSpPr>
            <p:cNvPr id="172" name="Rectángulo 17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EM08187 </a:t>
              </a:r>
              <a:r>
                <a:rPr lang="es-ES" sz="800" dirty="0">
                  <a:solidFill>
                    <a:prstClr val="black"/>
                  </a:solidFill>
                </a:rPr>
                <a:t>Modernización </a:t>
              </a:r>
              <a:r>
                <a:rPr lang="es-ES" sz="800" dirty="0" smtClean="0">
                  <a:solidFill>
                    <a:prstClr val="black"/>
                  </a:solidFill>
                </a:rPr>
                <a:t>Administrativa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3" name="Grupo 17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170117" y="5938825"/>
            <a:ext cx="1798283" cy="360000"/>
            <a:chOff x="5016000" y="1040449"/>
            <a:chExt cx="2157939" cy="593937"/>
          </a:xfrm>
        </p:grpSpPr>
        <p:sp>
          <p:nvSpPr>
            <p:cNvPr id="174" name="Rectángulo 17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JORGE L. GARZA DE LA FUENTE </a:t>
              </a:r>
            </a:p>
          </p:txBody>
        </p:sp>
        <p:sp>
          <p:nvSpPr>
            <p:cNvPr id="175" name="Rectángulo 17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EM08436</a:t>
              </a:r>
              <a:r>
                <a:rPr lang="es-ES" sz="800" dirty="0">
                  <a:solidFill>
                    <a:prstClr val="black"/>
                  </a:solidFill>
                </a:rPr>
                <a:t> Fomento Económico </a:t>
              </a:r>
            </a:p>
          </p:txBody>
        </p:sp>
      </p:grpSp>
      <p:cxnSp>
        <p:nvCxnSpPr>
          <p:cNvPr id="176" name="Conector recto de flecha 175"/>
          <p:cNvCxnSpPr/>
          <p:nvPr/>
        </p:nvCxnSpPr>
        <p:spPr>
          <a:xfrm>
            <a:off x="5079625" y="5748368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77" name="Conector recto de flecha 176"/>
          <p:cNvCxnSpPr/>
          <p:nvPr/>
        </p:nvCxnSpPr>
        <p:spPr>
          <a:xfrm>
            <a:off x="7118154" y="5753576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79" name="Grupo 17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271448" y="3331283"/>
            <a:ext cx="1800000" cy="360000"/>
            <a:chOff x="5016000" y="1040449"/>
            <a:chExt cx="2157939" cy="615227"/>
          </a:xfrm>
        </p:grpSpPr>
        <p:sp>
          <p:nvSpPr>
            <p:cNvPr id="180" name="Rectángulo 17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OBET VILLARREAL CERVANTES </a:t>
              </a:r>
            </a:p>
          </p:txBody>
        </p:sp>
        <p:sp>
          <p:nvSpPr>
            <p:cNvPr id="181" name="Rectángulo 18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EM08290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Forestación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82" name="Grupo 18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24640" y="3326523"/>
            <a:ext cx="1800000" cy="360000"/>
            <a:chOff x="5016000" y="1040449"/>
            <a:chExt cx="2157939" cy="615227"/>
          </a:xfrm>
        </p:grpSpPr>
        <p:sp>
          <p:nvSpPr>
            <p:cNvPr id="183" name="Rectángulo 18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FRANCISCO R. GONZÁLEZ ORTIZ </a:t>
              </a:r>
            </a:p>
          </p:txBody>
        </p:sp>
        <p:sp>
          <p:nvSpPr>
            <p:cNvPr id="184" name="Rectángulo 18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EM06870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Zoológico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86" name="Grupo 18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037707" y="2441079"/>
            <a:ext cx="1798283" cy="360000"/>
            <a:chOff x="5016000" y="1040449"/>
            <a:chExt cx="2157939" cy="593937"/>
          </a:xfrm>
        </p:grpSpPr>
        <p:sp>
          <p:nvSpPr>
            <p:cNvPr id="187" name="Rectángulo 18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HILDA RIVERA CAZARES </a:t>
              </a:r>
            </a:p>
          </p:txBody>
        </p:sp>
        <p:sp>
          <p:nvSpPr>
            <p:cNvPr id="188" name="Rectángulo 18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EM09782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ECOPARQUE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89" name="Grupo 18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152582" y="2437600"/>
            <a:ext cx="1798283" cy="360000"/>
            <a:chOff x="5016000" y="1040449"/>
            <a:chExt cx="2157939" cy="593937"/>
          </a:xfrm>
        </p:grpSpPr>
        <p:sp>
          <p:nvSpPr>
            <p:cNvPr id="190" name="Rectángulo 18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JAIME A. DÍAZ COLUNGA </a:t>
              </a:r>
            </a:p>
          </p:txBody>
        </p:sp>
        <p:sp>
          <p:nvSpPr>
            <p:cNvPr id="191" name="Rectángulo 19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EM09778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Ecología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2" name="Grupo 19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215222" y="2445095"/>
            <a:ext cx="1798283" cy="360000"/>
            <a:chOff x="5016000" y="1040449"/>
            <a:chExt cx="2157939" cy="593937"/>
          </a:xfrm>
        </p:grpSpPr>
        <p:sp>
          <p:nvSpPr>
            <p:cNvPr id="193" name="Rectángulo 19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PEDRO MAGAÑA HUITRON </a:t>
              </a:r>
            </a:p>
          </p:txBody>
        </p:sp>
        <p:sp>
          <p:nvSpPr>
            <p:cNvPr id="194" name="Rectángulo 19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EM09775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Legal Tenencia de la Tierra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5" name="Grupo 19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156664" y="5937398"/>
            <a:ext cx="1800000" cy="360000"/>
            <a:chOff x="5016000" y="1040449"/>
            <a:chExt cx="2157939" cy="615227"/>
          </a:xfrm>
        </p:grpSpPr>
        <p:sp>
          <p:nvSpPr>
            <p:cNvPr id="196" name="Rectángulo 19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prstClr val="black"/>
                  </a:solidFill>
                </a:rPr>
                <a:t>NATTALI CAMPOS GONZALEZ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7" name="Rectángulo 19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EM8356</a:t>
              </a:r>
              <a:r>
                <a:rPr lang="es-ES" sz="800" dirty="0" smtClean="0">
                  <a:solidFill>
                    <a:prstClr val="black"/>
                  </a:solidFill>
                </a:rPr>
                <a:t> Fomento Agropecuario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8" name="Conector recto de flecha 197"/>
          <p:cNvCxnSpPr/>
          <p:nvPr/>
        </p:nvCxnSpPr>
        <p:spPr>
          <a:xfrm>
            <a:off x="9063488" y="5754178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202" name="Grupo 20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88842" y="6660380"/>
            <a:ext cx="190220" cy="147958"/>
            <a:chOff x="5016000" y="1040449"/>
            <a:chExt cx="2157939" cy="615227"/>
          </a:xfrm>
        </p:grpSpPr>
        <p:sp>
          <p:nvSpPr>
            <p:cNvPr id="203" name="Rectángulo 20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04" name="Rectángulo 20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05" name="CuadroTexto 1"/>
          <p:cNvSpPr txBox="1">
            <a:spLocks noChangeArrowheads="1"/>
          </p:cNvSpPr>
          <p:nvPr/>
        </p:nvSpPr>
        <p:spPr bwMode="auto">
          <a:xfrm>
            <a:off x="9021947" y="6649738"/>
            <a:ext cx="109149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MX" altLang="es-MX" sz="600" b="1" dirty="0"/>
              <a:t>- </a:t>
            </a:r>
            <a:r>
              <a:rPr lang="es-MX" altLang="es-MX" sz="600" b="1" dirty="0" smtClean="0"/>
              <a:t>PRESIDENTE MUNICIPAL</a:t>
            </a:r>
            <a:endParaRPr lang="es-MX" altLang="es-MX" sz="600" dirty="0"/>
          </a:p>
        </p:txBody>
      </p:sp>
    </p:spTree>
    <p:extLst>
      <p:ext uri="{BB962C8B-B14F-4D97-AF65-F5344CB8AC3E}">
        <p14:creationId xmlns:p14="http://schemas.microsoft.com/office/powerpoint/2010/main" val="186646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4" name="Conector recto 63"/>
          <p:cNvCxnSpPr/>
          <p:nvPr/>
        </p:nvCxnSpPr>
        <p:spPr>
          <a:xfrm flipH="1">
            <a:off x="5530025" y="3996947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 flipH="1">
            <a:off x="1390920" y="3991739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2" name="Conector recto 51"/>
          <p:cNvCxnSpPr/>
          <p:nvPr/>
        </p:nvCxnSpPr>
        <p:spPr>
          <a:xfrm flipH="1">
            <a:off x="2648239" y="3387298"/>
            <a:ext cx="169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/>
        </p:nvCxnSpPr>
        <p:spPr>
          <a:xfrm flipH="1">
            <a:off x="7130089" y="2049845"/>
            <a:ext cx="104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INGRESOS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101406" y="1341545"/>
            <a:ext cx="2" cy="14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9143" y="187523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COREI C. HERNÁNDEZ BORREGO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EM08156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0652" y="1261431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4" name="Conector recto 33"/>
          <p:cNvCxnSpPr/>
          <p:nvPr/>
        </p:nvCxnSpPr>
        <p:spPr>
          <a:xfrm flipH="1">
            <a:off x="3122716" y="2772995"/>
            <a:ext cx="58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3460472" y="2938459"/>
            <a:ext cx="2" cy="21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20765" y="1875232"/>
            <a:ext cx="216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GARCÍA ANDRADE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Ingresos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77989" y="257841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FRANCISCO JAVIER ZAMORA ROJAS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EM05016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del 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33451" y="258696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J. BALLESTEROS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EM08309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Operativo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6" name="Grupo 4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68239" y="319887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RUBÍ A. JUÁREZ CORTES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EM07746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238914" y="3201318"/>
            <a:ext cx="1980000" cy="388800"/>
            <a:chOff x="5016000" y="1252554"/>
            <a:chExt cx="2157939" cy="704282"/>
          </a:xfrm>
          <a:solidFill>
            <a:schemeClr val="bg1"/>
          </a:solidFill>
        </p:grpSpPr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252554"/>
              <a:ext cx="2157939" cy="54334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EM10007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CARREON HEREDIA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2233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02927" y="42578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SUSANA A. VILLEGAS REBOLLOSO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EM06921</a:t>
              </a:r>
              <a:r>
                <a:rPr lang="es-ES" sz="800" dirty="0" smtClean="0">
                  <a:solidFill>
                    <a:prstClr val="black"/>
                  </a:solidFill>
                </a:rPr>
                <a:t> Caja 1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543441" y="42578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RUTH A. BALTAZAR VALDEZ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EM08783</a:t>
              </a:r>
              <a:r>
                <a:rPr lang="es-ES" sz="800" dirty="0" smtClean="0">
                  <a:solidFill>
                    <a:prstClr val="black"/>
                  </a:solidFill>
                </a:rPr>
                <a:t> Caja 3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63" name="Conector recto 62"/>
          <p:cNvCxnSpPr/>
          <p:nvPr/>
        </p:nvCxnSpPr>
        <p:spPr>
          <a:xfrm flipH="1">
            <a:off x="1392231" y="4000215"/>
            <a:ext cx="414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029763" y="4933455"/>
            <a:ext cx="2873392" cy="837769"/>
            <a:chOff x="5016000" y="1040449"/>
            <a:chExt cx="2312826" cy="1324422"/>
          </a:xfrm>
          <a:solidFill>
            <a:schemeClr val="bg1"/>
          </a:solidFill>
        </p:grpSpPr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312826" cy="114696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EM09976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ROSA SANTOS LÓPEZ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EM10193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JOSSELINE SAN MIGUEL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EM10196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ADA GAYTAN VILLASTRIGO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EM10200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VANESSA RAMOS RODRIGUEZ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083670"/>
              <a:ext cx="2312826" cy="28120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Cajas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23765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Conector recto 46"/>
          <p:cNvCxnSpPr/>
          <p:nvPr/>
        </p:nvCxnSpPr>
        <p:spPr>
          <a:xfrm flipH="1">
            <a:off x="8712814" y="3563635"/>
            <a:ext cx="2" cy="26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 flipH="1">
            <a:off x="3457356" y="3555084"/>
            <a:ext cx="2" cy="28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COMERCIO</a:t>
            </a:r>
            <a:r>
              <a:rPr lang="es-MX" sz="22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773" y="1153182"/>
            <a:ext cx="2" cy="35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0019" y="1091302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4" name="Conector recto 33"/>
          <p:cNvCxnSpPr/>
          <p:nvPr/>
        </p:nvCxnSpPr>
        <p:spPr>
          <a:xfrm flipH="1">
            <a:off x="3112083" y="3021966"/>
            <a:ext cx="58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0132" y="1705103"/>
            <a:ext cx="216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GARCÍA ANDRADE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Ingresos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67356" y="282738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ALEJANDRO DE J. GARZA AGUIRRE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EM07544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Supervisor de Inspectores e Interventores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2818" y="283593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VERÓNICA CÓRDOVA GAYTÁN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EM07014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600" dirty="0" smtClean="0">
                  <a:solidFill>
                    <a:prstClr val="black"/>
                  </a:solidFill>
                </a:rPr>
                <a:t>Supervisora de pulgas, tianguis y comercio ambulante </a:t>
              </a:r>
              <a:endParaRPr lang="es-ES" sz="6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0132" y="2288469"/>
            <a:ext cx="2160000" cy="389164"/>
            <a:chOff x="5016000" y="1040450"/>
            <a:chExt cx="2157939" cy="615226"/>
          </a:xfrm>
        </p:grpSpPr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0"/>
              <a:ext cx="2157939" cy="50945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ARTURO FLORES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EM06856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 Inspectores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67" name="Conector recto 66"/>
          <p:cNvCxnSpPr/>
          <p:nvPr/>
        </p:nvCxnSpPr>
        <p:spPr>
          <a:xfrm flipH="1">
            <a:off x="3460429" y="3555084"/>
            <a:ext cx="525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67356" y="365087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YUDITH L. ARMENDÁRIZ RANGEL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EM09302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e Interventor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5" name="Conector recto 34"/>
          <p:cNvCxnSpPr/>
          <p:nvPr/>
        </p:nvCxnSpPr>
        <p:spPr>
          <a:xfrm flipH="1">
            <a:off x="6098841" y="2196828"/>
            <a:ext cx="165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2818" y="199462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EDITH GUTIÉRREZ MORENO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EM03305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67356" y="412118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LUIS VEGA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EM00715</a:t>
              </a:r>
              <a:r>
                <a:rPr lang="es-ES" sz="800" dirty="0">
                  <a:solidFill>
                    <a:prstClr val="black"/>
                  </a:solidFill>
                </a:rPr>
                <a:t> Inspector e Interventor </a:t>
              </a: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67356" y="459969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FRUCTUOSO  HARO LÓPEZ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EM04446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67356" y="507683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M. GONZÁLEZ BARRIENTOS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EM05157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57" name="Grupo 5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67356" y="554713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MARTÍNEZ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EM05786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60" name="Grupo 5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67356" y="602565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ARTURO BRISEÑO ELIZONDO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2" name="Rectángulo 6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EM07642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63" name="Grupo 6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2994" y="364651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E. SOTO JUÁREZ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EM05613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2994" y="411682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A. ARENAS SARABIA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EM04816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2994" y="459533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VICENTE GUERRERO SILVA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EM04604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81" name="Grupo 8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2994" y="507247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2" name="Rectángulo 8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RAMÓN LIMAS LÓPEZ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3" name="Rectángulo 8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EM04119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84" name="Grupo 8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2994" y="554277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DE J. FLORES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6" name="Rectángulo 8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EM03553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87" name="Grupo 8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2994" y="602129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R. MARTÍNEZ MORALES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9" name="Rectángulo 8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EM07087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8266" y="365889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ALBERTO ISAID SAUCEDO BARBOZA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EM09998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e Interventor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0" name="Grupo 8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8266" y="412919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1" name="Rectángulo 9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MAYRA FLORES GARCIA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2" name="Rectángulo 9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96" name="Grupo 9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7139" y="46242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7" name="Rectángulo 9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JOSE ERNESTO PEREZ LUQUE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8" name="Rectángulo 9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EM10280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8268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2" name="Conector recto 41"/>
          <p:cNvCxnSpPr/>
          <p:nvPr/>
        </p:nvCxnSpPr>
        <p:spPr>
          <a:xfrm flipH="1">
            <a:off x="9058976" y="2515827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/>
        </p:nvCxnSpPr>
        <p:spPr>
          <a:xfrm flipH="1">
            <a:off x="7193887" y="2049852"/>
            <a:ext cx="97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EGRESOS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165204" y="1425776"/>
            <a:ext cx="2" cy="11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074826" y="188397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CLAUDIA IMELDA FLORES SANABRIA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EM05540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84450" y="1261438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8" name="Grupo 1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85422" y="1873341"/>
            <a:ext cx="2160000" cy="389165"/>
            <a:chOff x="5016000" y="1040449"/>
            <a:chExt cx="2157939" cy="615227"/>
          </a:xfrm>
        </p:grpSpPr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NANCY SÁENZ CAMPOS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EM05345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Egresos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4" name="Conector recto 33"/>
          <p:cNvCxnSpPr/>
          <p:nvPr/>
        </p:nvCxnSpPr>
        <p:spPr>
          <a:xfrm flipH="1">
            <a:off x="3186514" y="2515827"/>
            <a:ext cx="58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074826" y="2752817"/>
            <a:ext cx="1980000" cy="1123583"/>
            <a:chOff x="5016000" y="1040447"/>
            <a:chExt cx="2157939" cy="1776263"/>
          </a:xfrm>
          <a:solidFill>
            <a:schemeClr val="bg1"/>
          </a:solidFill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60199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EM05944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LAURA SIFUENTES RODRÍGUEZ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EM07447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ROSA ISELA CARO RIVERA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EM08233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JENY M. MANCHA RODRÍGUEZ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EM06051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FABIOLA GONZÁLEZ VÁSQUEZ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EM07212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GABRIELA CORRAL MURILLO </a:t>
              </a: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58221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1" name="Conector recto 40"/>
          <p:cNvCxnSpPr/>
          <p:nvPr/>
        </p:nvCxnSpPr>
        <p:spPr>
          <a:xfrm flipH="1">
            <a:off x="3191603" y="2515827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204164" y="2753002"/>
            <a:ext cx="1980000" cy="733922"/>
            <a:chOff x="5016000" y="1040447"/>
            <a:chExt cx="2157939" cy="1160252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9257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EM09515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ARTURO G. REYES MUÑOZ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EM10185 </a:t>
              </a:r>
              <a:r>
                <a:rPr lang="es-ES" sz="950" b="1" dirty="0" smtClean="0">
                  <a:solidFill>
                    <a:schemeClr val="tx1"/>
                  </a:solidFill>
                </a:rPr>
                <a:t>ANDREA DOMINGUEZ BARRERA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EM10270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DAPHNE ARELLANO FERREL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6619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85422" y="2597114"/>
            <a:ext cx="216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ANTONIO ZERRWECK ÁLVAREZ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EM06860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 Depto.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538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4" name="Conector recto 73"/>
          <p:cNvCxnSpPr>
            <a:stCxn id="93" idx="2"/>
          </p:cNvCxnSpPr>
          <p:nvPr/>
        </p:nvCxnSpPr>
        <p:spPr>
          <a:xfrm>
            <a:off x="2437823" y="3276254"/>
            <a:ext cx="1205843" cy="245646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0" name="Conector recto 69"/>
          <p:cNvCxnSpPr/>
          <p:nvPr/>
        </p:nvCxnSpPr>
        <p:spPr>
          <a:xfrm flipH="1">
            <a:off x="3649270" y="3666118"/>
            <a:ext cx="2" cy="20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9" name="Conector recto 68"/>
          <p:cNvCxnSpPr/>
          <p:nvPr/>
        </p:nvCxnSpPr>
        <p:spPr>
          <a:xfrm flipH="1">
            <a:off x="1212656" y="3705566"/>
            <a:ext cx="2" cy="16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5" name="Conector recto 94"/>
          <p:cNvCxnSpPr/>
          <p:nvPr/>
        </p:nvCxnSpPr>
        <p:spPr>
          <a:xfrm flipH="1">
            <a:off x="9882890" y="2772695"/>
            <a:ext cx="2" cy="24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AGENCIA FISCAL 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773" y="1323310"/>
            <a:ext cx="2" cy="22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0019" y="1192155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4" name="Conector recto 33"/>
          <p:cNvCxnSpPr/>
          <p:nvPr/>
        </p:nvCxnSpPr>
        <p:spPr>
          <a:xfrm flipH="1">
            <a:off x="2426283" y="2771516"/>
            <a:ext cx="7452000" cy="473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0132" y="1703904"/>
            <a:ext cx="216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GARCÍA ANDRADE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Ingresos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0132" y="2229034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PERLA KARINA ZÚÑIGA SILVA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EM06973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Departamento Agencia Fiscal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91" name="Conector recto 90"/>
          <p:cNvCxnSpPr/>
          <p:nvPr/>
        </p:nvCxnSpPr>
        <p:spPr>
          <a:xfrm flipH="1">
            <a:off x="2435806" y="2771516"/>
            <a:ext cx="2" cy="46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92" name="Rectángulo 91"/>
          <p:cNvSpPr/>
          <p:nvPr/>
        </p:nvSpPr>
        <p:spPr>
          <a:xfrm>
            <a:off x="5352974" y="2972780"/>
            <a:ext cx="1476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INTERVENTOR </a:t>
            </a:r>
            <a:r>
              <a:rPr lang="es-ES" sz="1000" b="1" dirty="0">
                <a:solidFill>
                  <a:schemeClr val="tx1"/>
                </a:solidFill>
              </a:rPr>
              <a:t>ARCHIVO </a:t>
            </a:r>
          </a:p>
        </p:txBody>
      </p:sp>
      <p:sp>
        <p:nvSpPr>
          <p:cNvPr id="93" name="Rectángulo 92"/>
          <p:cNvSpPr/>
          <p:nvPr/>
        </p:nvSpPr>
        <p:spPr>
          <a:xfrm>
            <a:off x="1717823" y="2972780"/>
            <a:ext cx="144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INTERVENTOR CASETAS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94" name="Rectángulo 93"/>
          <p:cNvSpPr/>
          <p:nvPr/>
        </p:nvSpPr>
        <p:spPr>
          <a:xfrm>
            <a:off x="9151382" y="2969419"/>
            <a:ext cx="144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INTERVENTOR CAJAS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24" name="Rectángulo 23"/>
          <p:cNvSpPr/>
          <p:nvPr/>
        </p:nvSpPr>
        <p:spPr>
          <a:xfrm>
            <a:off x="582656" y="3515471"/>
            <a:ext cx="1260000" cy="303474"/>
          </a:xfrm>
          <a:prstGeom prst="rect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CASETA NORTE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25" name="Rectángulo 24"/>
          <p:cNvSpPr/>
          <p:nvPr/>
        </p:nvSpPr>
        <p:spPr>
          <a:xfrm>
            <a:off x="3019270" y="3515471"/>
            <a:ext cx="1260000" cy="303474"/>
          </a:xfrm>
          <a:prstGeom prst="rect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CASETA SUR </a:t>
            </a:r>
            <a:endParaRPr lang="es-ES" sz="1000" b="1" dirty="0">
              <a:solidFill>
                <a:schemeClr val="tx1"/>
              </a:solidFill>
            </a:endParaRPr>
          </a:p>
        </p:txBody>
      </p: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22658" y="40272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JAVIER IBARRA VELÁZQUEZ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EM03602</a:t>
              </a:r>
              <a:r>
                <a:rPr lang="es-ES" sz="800" dirty="0" smtClean="0">
                  <a:solidFill>
                    <a:prstClr val="black"/>
                  </a:solidFill>
                </a:rPr>
                <a:t> Interventor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22658" y="458053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ABELARDO ROMERO TREVIÑO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EM04127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22656" y="515557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MIGUEL ÁNGEL SALAZAR ADAME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EM08525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9" name="Grupo 3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659270" y="3952168"/>
            <a:ext cx="1980000" cy="389165"/>
            <a:chOff x="5016000" y="1040449"/>
            <a:chExt cx="2157943" cy="615227"/>
          </a:xfrm>
          <a:solidFill>
            <a:schemeClr val="bg1"/>
          </a:solidFill>
        </p:grpSpPr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A. HERRERA RAMIREZ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3" y="1421176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EM07013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653666" y="450737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SANTOS JACEL PÉREZ AGUILAR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EM07336</a:t>
              </a:r>
              <a:r>
                <a:rPr lang="es-ES" sz="800" dirty="0" smtClean="0">
                  <a:solidFill>
                    <a:prstClr val="black"/>
                  </a:solidFill>
                </a:rPr>
                <a:t> Interventor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6" name="Grupo 4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653666" y="508761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EDGAR ULISES FABELA BUSTAMANTE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EM08072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653666" y="567158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FIDENCIO MEDINA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EM09878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0132" y="351386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CLAUDIA N. REYES LÓPEZ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EM09921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89194" y="343540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HÉCTOR JAVIER LUNA OZUNA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EM03969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89194" y="397837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ENRIQUE DE LUNA RIOJAS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EM04797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1" name="Grupo 6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89194" y="453234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2" name="Rectángulo 6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CAROLINA ROSALES DE LUNA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EM06489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4" name="Grupo 6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89194" y="508697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MYRNA G. MENCHACA ROMO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EM02936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76" name="Conector recto 75"/>
          <p:cNvCxnSpPr>
            <a:stCxn id="93" idx="2"/>
          </p:cNvCxnSpPr>
          <p:nvPr/>
        </p:nvCxnSpPr>
        <p:spPr>
          <a:xfrm flipH="1">
            <a:off x="1203682" y="3276254"/>
            <a:ext cx="1234141" cy="231263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277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ALCOHOLES</a:t>
            </a:r>
            <a:r>
              <a:rPr lang="es-MX" sz="22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773" y="1289490"/>
            <a:ext cx="2" cy="26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0019" y="1261433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4" name="Conector recto 33"/>
          <p:cNvCxnSpPr/>
          <p:nvPr/>
        </p:nvCxnSpPr>
        <p:spPr>
          <a:xfrm flipH="1">
            <a:off x="3112083" y="3225765"/>
            <a:ext cx="58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0132" y="1832702"/>
            <a:ext cx="216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GARCÍA ANDRADE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Ingresos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67356" y="303118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ABEL LÓPEZ MENCHACA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EM07162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2818" y="303973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ROBERTO PÉREZ AGUILAR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EM09875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0132" y="2416068"/>
            <a:ext cx="2160000" cy="389164"/>
            <a:chOff x="5016000" y="1040450"/>
            <a:chExt cx="2157939" cy="615226"/>
          </a:xfrm>
        </p:grpSpPr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0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SERGIO ANTONIO CARRIZALES VIDALES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EM07249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Departamento Inspectores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67" name="Conector recto 66"/>
          <p:cNvCxnSpPr/>
          <p:nvPr/>
        </p:nvCxnSpPr>
        <p:spPr>
          <a:xfrm flipH="1">
            <a:off x="3112083" y="3940140"/>
            <a:ext cx="58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67356" y="374555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GERARDO PEÑA ZAMORA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EM08486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2818" y="375410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FRANCISCO JAVIER PEÑA ZAMORA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EM08831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4929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Conector recto 34"/>
          <p:cNvCxnSpPr/>
          <p:nvPr/>
        </p:nvCxnSpPr>
        <p:spPr>
          <a:xfrm flipH="1">
            <a:off x="7538891" y="3297510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/>
        </p:nvCxnSpPr>
        <p:spPr>
          <a:xfrm flipH="1">
            <a:off x="4606243" y="3300518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4" name="Conector recto 63"/>
          <p:cNvCxnSpPr/>
          <p:nvPr/>
        </p:nvCxnSpPr>
        <p:spPr>
          <a:xfrm flipH="1">
            <a:off x="10093404" y="3296909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 flipH="1">
            <a:off x="2108575" y="3291241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EJECUCIÓN FISCAL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773" y="1317480"/>
            <a:ext cx="2" cy="19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0019" y="1261430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0132" y="1875231"/>
            <a:ext cx="216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GARCÍA ANDRADE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Ingresos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121034" y="36132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F. HERNÁNDEZ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EM06857</a:t>
              </a:r>
              <a:r>
                <a:rPr lang="es-ES" sz="800" dirty="0" smtClean="0">
                  <a:solidFill>
                    <a:prstClr val="black"/>
                  </a:solidFill>
                </a:rPr>
                <a:t> Asesor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48893" y="362141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A. HUITRON MORALES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EM05529</a:t>
              </a:r>
              <a:r>
                <a:rPr lang="es-ES" sz="800" dirty="0" smtClean="0">
                  <a:solidFill>
                    <a:prstClr val="black"/>
                  </a:solidFill>
                </a:rPr>
                <a:t> Notificador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616243" y="362141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SANDRA P. VELÁZQUEZ CORZO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EM06181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112891" y="362201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RODOLFO CARRIZALES BECERRA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EM07175</a:t>
              </a:r>
              <a:r>
                <a:rPr lang="es-ES" sz="800" dirty="0" smtClean="0">
                  <a:solidFill>
                    <a:prstClr val="black"/>
                  </a:solidFill>
                </a:rPr>
                <a:t> Notificador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63" name="Conector recto 62"/>
          <p:cNvCxnSpPr/>
          <p:nvPr/>
        </p:nvCxnSpPr>
        <p:spPr>
          <a:xfrm flipH="1">
            <a:off x="2110643" y="3294509"/>
            <a:ext cx="799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1697" y="25393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ENRIQUE A. VALDÉS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EM06853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3369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Conector recto 32"/>
          <p:cNvCxnSpPr/>
          <p:nvPr/>
        </p:nvCxnSpPr>
        <p:spPr>
          <a:xfrm flipH="1">
            <a:off x="7119456" y="2049844"/>
            <a:ext cx="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PRESUPUESTOS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773" y="1398694"/>
            <a:ext cx="2" cy="11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839456" y="187704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CLAUDIA IMELDA FLORES SANABRIA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EM05540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7860" y="253322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DE ALBA FLORES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EM09515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0019" y="1261430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8662" y="1877042"/>
            <a:ext cx="2160000" cy="389164"/>
            <a:chOff x="5016000" y="1040450"/>
            <a:chExt cx="2157939" cy="615226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0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SERGIO ALVARADO SÁNCHEZ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EM08777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Departamento Presupuestos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3595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Conector recto 28"/>
          <p:cNvCxnSpPr/>
          <p:nvPr/>
        </p:nvCxnSpPr>
        <p:spPr>
          <a:xfrm>
            <a:off x="9691860" y="1971727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CONTABILIDAD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499832" y="196270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0773" y="1409327"/>
            <a:ext cx="2" cy="10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9" name="Grupo 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960" y="1260703"/>
            <a:ext cx="2340000" cy="389165"/>
            <a:chOff x="5016000" y="1040449"/>
            <a:chExt cx="2337769" cy="615227"/>
          </a:xfrm>
        </p:grpSpPr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33776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KEVIN ABIGAEL TAMEZ ESPARZA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337769" cy="23450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EM07276</a:t>
              </a:r>
              <a:r>
                <a:rPr lang="es-ES" sz="800" dirty="0" smtClean="0">
                  <a:solidFill>
                    <a:prstClr val="black"/>
                  </a:solidFill>
                </a:rPr>
                <a:t> Contador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9832" y="227848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ISABEL RODRÍGUEZ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EM06124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Auxiliar Administrativo </a:t>
              </a: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489569" y="1974002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1860" y="227279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YESSICA RUBÍ ALFARO CASTILLO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EM07756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7860" y="225855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JUANA C. MARTÍNEZ BALLESTEROS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EM02986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7572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Conector recto 30"/>
          <p:cNvCxnSpPr/>
          <p:nvPr/>
        </p:nvCxnSpPr>
        <p:spPr>
          <a:xfrm flipH="1">
            <a:off x="7399183" y="2645248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0" name="Conector recto 29"/>
          <p:cNvCxnSpPr/>
          <p:nvPr/>
        </p:nvCxnSpPr>
        <p:spPr>
          <a:xfrm flipH="1">
            <a:off x="4751143" y="2641604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7" name="Conector recto 46"/>
          <p:cNvCxnSpPr/>
          <p:nvPr/>
        </p:nvCxnSpPr>
        <p:spPr>
          <a:xfrm>
            <a:off x="7071126" y="2205446"/>
            <a:ext cx="9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10072454" y="2642521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>
            <a:off x="6088543" y="1538076"/>
            <a:ext cx="0" cy="11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ADQUISICIONES 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40" name="Conector recto 39"/>
          <p:cNvCxnSpPr/>
          <p:nvPr/>
        </p:nvCxnSpPr>
        <p:spPr>
          <a:xfrm flipH="1">
            <a:off x="2073169" y="2642141"/>
            <a:ext cx="799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6357" y="1988633"/>
            <a:ext cx="1980000" cy="389165"/>
            <a:chOff x="5016000" y="1040449"/>
            <a:chExt cx="2157939" cy="615227"/>
          </a:xfrm>
        </p:grpSpPr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ERICK D. RIOJAS CONTRERAS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EM09834 </a:t>
              </a: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7" name="Conector recto 36"/>
          <p:cNvCxnSpPr/>
          <p:nvPr/>
        </p:nvCxnSpPr>
        <p:spPr>
          <a:xfrm flipH="1">
            <a:off x="2077874" y="2650452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4" name="Grupo 4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886154" y="2009961"/>
            <a:ext cx="1980000" cy="389165"/>
            <a:chOff x="5016000" y="1040449"/>
            <a:chExt cx="2157939" cy="615227"/>
          </a:xfrm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C. TENORIO ARMENDÁRIZ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EM07172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de Departamento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419657" y="2946074"/>
            <a:ext cx="1980000" cy="389165"/>
            <a:chOff x="5016000" y="1040449"/>
            <a:chExt cx="2157939" cy="615227"/>
          </a:xfrm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E. COLUNGA PUENTE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EM06947 </a:t>
              </a:r>
              <a:r>
                <a:rPr lang="es-ES" sz="800" dirty="0" smtClean="0">
                  <a:solidFill>
                    <a:prstClr val="black"/>
                  </a:solidFill>
                </a:rPr>
                <a:t>Comprador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91871" y="2942430"/>
            <a:ext cx="1980000" cy="389165"/>
            <a:chOff x="5016000" y="1040449"/>
            <a:chExt cx="2157939" cy="615227"/>
          </a:xfrm>
        </p:grpSpPr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E. CAMPOS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EM05851 </a:t>
              </a:r>
              <a:r>
                <a:rPr lang="es-ES" sz="800" dirty="0" smtClean="0">
                  <a:solidFill>
                    <a:prstClr val="black"/>
                  </a:solidFill>
                </a:rPr>
                <a:t>Comprador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88929" y="2942430"/>
            <a:ext cx="1980000" cy="389165"/>
            <a:chOff x="5016000" y="1040449"/>
            <a:chExt cx="2157939" cy="615227"/>
          </a:xfrm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PATRICIA MARTÍNEZ VARELA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EM07154 </a:t>
              </a:r>
              <a:r>
                <a:rPr lang="es-ES" sz="800" dirty="0" smtClean="0">
                  <a:solidFill>
                    <a:prstClr val="black"/>
                  </a:solidFill>
                </a:rPr>
                <a:t>Comprador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40422" y="1248878"/>
            <a:ext cx="2340000" cy="389164"/>
            <a:chOff x="5016000" y="1040450"/>
            <a:chExt cx="2157939" cy="615226"/>
          </a:xfrm>
        </p:grpSpPr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0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ZAIDA E. GONZALEZ CASTAÑEDAS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EM10247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Departamento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7" name="Grupo 2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61143" y="29424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MARIA C. VAZQUEZ PEREZ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EM10056</a:t>
              </a:r>
              <a:r>
                <a:rPr lang="es-ES" sz="800" dirty="0" smtClean="0">
                  <a:solidFill>
                    <a:prstClr val="black"/>
                  </a:solidFill>
                </a:rPr>
                <a:t> Comprador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6242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INFORMATICA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101924" y="1427302"/>
            <a:ext cx="2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70565"/>
            <a:ext cx="2340000" cy="389164"/>
            <a:chOff x="5015998" y="1040450"/>
            <a:chExt cx="2157941" cy="615226"/>
          </a:xfrm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5998" y="1040450"/>
              <a:ext cx="2157938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IVÁN CAMPORREDONDO VALLE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EM03122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Departamento Informática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2" name="Conector recto 31"/>
          <p:cNvCxnSpPr/>
          <p:nvPr/>
        </p:nvCxnSpPr>
        <p:spPr>
          <a:xfrm>
            <a:off x="9691860" y="209438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/>
        </p:nvCxnSpPr>
        <p:spPr>
          <a:xfrm>
            <a:off x="2499832" y="2085369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4" name="Grupo 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9832" y="247920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PEDRO CASTILLO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EM07228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7" name="Conector recto 36"/>
          <p:cNvCxnSpPr/>
          <p:nvPr/>
        </p:nvCxnSpPr>
        <p:spPr>
          <a:xfrm flipH="1">
            <a:off x="2489569" y="2096663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1860" y="247350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DIEGO ALI MORALES CASTILLO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EM08847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1" name="Grupo 4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7860" y="245927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CASTILLO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EM08212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71834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0" name="Conector recto 89"/>
          <p:cNvCxnSpPr/>
          <p:nvPr/>
        </p:nvCxnSpPr>
        <p:spPr>
          <a:xfrm flipH="1">
            <a:off x="4666633" y="2032256"/>
            <a:ext cx="28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4" name="Conector recto 153"/>
          <p:cNvCxnSpPr/>
          <p:nvPr/>
        </p:nvCxnSpPr>
        <p:spPr>
          <a:xfrm flipH="1">
            <a:off x="9886631" y="2414369"/>
            <a:ext cx="2" cy="33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54" name="Conector recto 253"/>
          <p:cNvCxnSpPr/>
          <p:nvPr/>
        </p:nvCxnSpPr>
        <p:spPr>
          <a:xfrm flipH="1">
            <a:off x="2326630" y="2419437"/>
            <a:ext cx="2" cy="33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6088541" y="1607387"/>
            <a:ext cx="2" cy="35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9" name="Conector recto 68"/>
          <p:cNvCxnSpPr/>
          <p:nvPr/>
        </p:nvCxnSpPr>
        <p:spPr>
          <a:xfrm flipH="1">
            <a:off x="2322813" y="2417726"/>
            <a:ext cx="756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666632" y="1263226"/>
            <a:ext cx="2880002" cy="434975"/>
            <a:chOff x="5015999" y="1040449"/>
            <a:chExt cx="2160001" cy="599536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5999" y="1040449"/>
              <a:ext cx="2160000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b="1" dirty="0" smtClean="0">
                  <a:solidFill>
                    <a:schemeClr val="tx1"/>
                  </a:solidFill>
                </a:rPr>
                <a:t>MARIO ALBERTO DAVILA DELGADO </a:t>
              </a:r>
              <a:endParaRPr lang="es-E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60000" cy="21880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EM09773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r>
                <a:rPr lang="es-ES" sz="1000" dirty="0" smtClean="0">
                  <a:solidFill>
                    <a:schemeClr val="tx1"/>
                  </a:solidFill>
                </a:rPr>
                <a:t>Presidente </a:t>
              </a:r>
              <a:r>
                <a:rPr lang="es-ES" sz="1000" kern="1200" dirty="0" smtClean="0">
                  <a:solidFill>
                    <a:schemeClr val="tx1"/>
                  </a:solidFill>
                </a:rPr>
                <a:t>Municipal</a:t>
              </a:r>
              <a:endParaRPr lang="es-ES" sz="900" kern="12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</p:grpSp>
      <p:grpSp>
        <p:nvGrpSpPr>
          <p:cNvPr id="232" name="Grupo 2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278050" y="6669754"/>
            <a:ext cx="190220" cy="147958"/>
            <a:chOff x="5016000" y="1040449"/>
            <a:chExt cx="2157939" cy="615227"/>
          </a:xfrm>
        </p:grpSpPr>
        <p:sp>
          <p:nvSpPr>
            <p:cNvPr id="233" name="Rectángulo 2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4" name="Rectángulo 2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35" name="CuadroTexto 1"/>
          <p:cNvSpPr txBox="1">
            <a:spLocks noChangeArrowheads="1"/>
          </p:cNvSpPr>
          <p:nvPr/>
        </p:nvSpPr>
        <p:spPr bwMode="auto">
          <a:xfrm>
            <a:off x="9411155" y="6659112"/>
            <a:ext cx="109149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MX" altLang="es-MX" sz="600" b="1" dirty="0"/>
              <a:t>- </a:t>
            </a:r>
            <a:r>
              <a:rPr lang="es-MX" altLang="es-MX" sz="600" b="1" dirty="0" smtClean="0"/>
              <a:t>PRESIDENTE MUNICIPAL</a:t>
            </a:r>
            <a:endParaRPr lang="es-MX" altLang="es-MX" sz="600" dirty="0"/>
          </a:p>
        </p:txBody>
      </p:sp>
      <p:grpSp>
        <p:nvGrpSpPr>
          <p:cNvPr id="239" name="Grupo 23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421469" y="6667767"/>
            <a:ext cx="190220" cy="147958"/>
            <a:chOff x="5016000" y="1040449"/>
            <a:chExt cx="2157939" cy="615227"/>
          </a:xfrm>
        </p:grpSpPr>
        <p:sp>
          <p:nvSpPr>
            <p:cNvPr id="240" name="Rectángulo 23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41" name="Rectángulo 24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42" name="CuadroTexto 1"/>
          <p:cNvSpPr txBox="1">
            <a:spLocks noChangeArrowheads="1"/>
          </p:cNvSpPr>
          <p:nvPr/>
        </p:nvSpPr>
        <p:spPr bwMode="auto">
          <a:xfrm>
            <a:off x="10547835" y="6659112"/>
            <a:ext cx="7508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MX" altLang="es-MX" sz="600" b="1" dirty="0"/>
              <a:t>- </a:t>
            </a:r>
            <a:r>
              <a:rPr lang="es-MX" altLang="es-MX" sz="600" b="1" dirty="0" smtClean="0"/>
              <a:t>REGIDORES</a:t>
            </a:r>
            <a:endParaRPr lang="es-MX" altLang="es-MX" sz="600" dirty="0"/>
          </a:p>
        </p:txBody>
      </p:sp>
      <p:sp>
        <p:nvSpPr>
          <p:cNvPr id="243" name="CuadroTexto 1"/>
          <p:cNvSpPr txBox="1">
            <a:spLocks noChangeArrowheads="1"/>
          </p:cNvSpPr>
          <p:nvPr/>
        </p:nvSpPr>
        <p:spPr bwMode="auto">
          <a:xfrm>
            <a:off x="11096912" y="6608297"/>
            <a:ext cx="109736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s-MX" altLang="es-MX" sz="600" b="1" i="1" dirty="0"/>
              <a:t>ART. 115 Código Municipal</a:t>
            </a:r>
          </a:p>
          <a:p>
            <a:pPr algn="ctr"/>
            <a:r>
              <a:rPr lang="es-MX" altLang="es-MX" sz="600" i="1" dirty="0"/>
              <a:t>Administración Centralizada</a:t>
            </a:r>
          </a:p>
        </p:txBody>
      </p:sp>
      <p:sp>
        <p:nvSpPr>
          <p:cNvPr id="244" name="Rectángulo redondeado 14">
            <a:extLst>
              <a:ext uri="{FF2B5EF4-FFF2-40B4-BE49-F238E27FC236}">
                <a16:creationId xmlns:a16="http://schemas.microsoft.com/office/drawing/2014/main" id="{BDAB6ECD-B300-4FEB-81E6-4E5CDD533A02}"/>
              </a:ext>
            </a:extLst>
          </p:cNvPr>
          <p:cNvSpPr/>
          <p:nvPr/>
        </p:nvSpPr>
        <p:spPr>
          <a:xfrm>
            <a:off x="9158748" y="6634807"/>
            <a:ext cx="2987762" cy="204875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s-MX" sz="1300" dirty="0">
              <a:solidFill>
                <a:schemeClr val="tx1"/>
              </a:solidFill>
            </a:endParaRPr>
          </a:p>
        </p:txBody>
      </p:sp>
      <p:pic>
        <p:nvPicPr>
          <p:cNvPr id="215" name="Imagen 2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84" name="Grupo 8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500807" y="1851395"/>
            <a:ext cx="2160000" cy="379240"/>
            <a:chOff x="5016000" y="1040449"/>
            <a:chExt cx="2157939" cy="645215"/>
          </a:xfrm>
        </p:grpSpPr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NILDA GONZÁLEZ NORIEGA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6" name="Rectángulo 8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EM07704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900" dirty="0" smtClean="0">
                  <a:solidFill>
                    <a:schemeClr val="tx1"/>
                  </a:solidFill>
                </a:rPr>
                <a:t>Sindico de Mayoría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7" name="Grupo 8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46633" y="1853392"/>
            <a:ext cx="2160000" cy="379240"/>
            <a:chOff x="5016000" y="1040449"/>
            <a:chExt cx="2157939" cy="645215"/>
          </a:xfrm>
        </p:grpSpPr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CYNTHIA ELENA VILLARREAL NIETO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9" name="Rectángulo 8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EM09771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900" dirty="0" smtClean="0">
                  <a:solidFill>
                    <a:schemeClr val="tx1"/>
                  </a:solidFill>
                </a:rPr>
                <a:t>Sindico de Minoria 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1" name="Grupo 9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49637" y="2678331"/>
            <a:ext cx="2160000" cy="379240"/>
            <a:chOff x="5016000" y="1040449"/>
            <a:chExt cx="2157939" cy="645215"/>
          </a:xfrm>
        </p:grpSpPr>
        <p:sp>
          <p:nvSpPr>
            <p:cNvPr id="92" name="Rectángulo 9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VICTOR HUGO CEPEDA GALICIA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3" name="Rectángulo 9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EM10255</a:t>
              </a:r>
              <a:r>
                <a:rPr lang="es-ES" sz="800" dirty="0" smtClean="0">
                  <a:solidFill>
                    <a:schemeClr val="tx1"/>
                  </a:solidFill>
                </a:rPr>
                <a:t> 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4" name="Grupo 9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1414" y="2678331"/>
            <a:ext cx="2160000" cy="379240"/>
            <a:chOff x="5016000" y="1040449"/>
            <a:chExt cx="2157939" cy="645215"/>
          </a:xfrm>
        </p:grpSpPr>
        <p:sp>
          <p:nvSpPr>
            <p:cNvPr id="95" name="Rectángulo 9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ROGELIO RAMÓN GALVÁN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6" name="Rectángulo 9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EM09762</a:t>
              </a:r>
              <a:r>
                <a:rPr lang="es-ES" sz="800" dirty="0" smtClean="0">
                  <a:solidFill>
                    <a:schemeClr val="tx1"/>
                  </a:solidFill>
                </a:rPr>
                <a:t> 7°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7" name="Grupo 9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08899" y="2675826"/>
            <a:ext cx="2160000" cy="379240"/>
            <a:chOff x="5016000" y="1040449"/>
            <a:chExt cx="2157939" cy="645215"/>
          </a:xfrm>
        </p:grpSpPr>
        <p:sp>
          <p:nvSpPr>
            <p:cNvPr id="98" name="Rectángulo 9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ALBERTO MEDINA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9" name="Rectángulo 9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EM09764</a:t>
              </a:r>
              <a:r>
                <a:rPr lang="es-ES" sz="800" dirty="0" smtClean="0">
                  <a:solidFill>
                    <a:schemeClr val="tx1"/>
                  </a:solidFill>
                </a:rPr>
                <a:t> 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de Minoría 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3" name="Grupo 10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1414" y="3266102"/>
            <a:ext cx="2160000" cy="379240"/>
            <a:chOff x="5016000" y="1040449"/>
            <a:chExt cx="2157939" cy="645215"/>
          </a:xfrm>
        </p:grpSpPr>
        <p:sp>
          <p:nvSpPr>
            <p:cNvPr id="104" name="Rectángulo 10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LUZ ELENA PÉREZ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5" name="Rectángulo 10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EM09195</a:t>
              </a:r>
              <a:r>
                <a:rPr lang="es-ES" sz="800" dirty="0" smtClean="0">
                  <a:solidFill>
                    <a:schemeClr val="tx1"/>
                  </a:solidFill>
                </a:rPr>
                <a:t> 8°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6" name="Grupo 10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08899" y="3263597"/>
            <a:ext cx="2160000" cy="379240"/>
            <a:chOff x="5016000" y="1040449"/>
            <a:chExt cx="2157939" cy="645215"/>
          </a:xfrm>
        </p:grpSpPr>
        <p:sp>
          <p:nvSpPr>
            <p:cNvPr id="107" name="Rectángulo 10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LEONARDO RODRÍGUEZ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8" name="Rectángulo 10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EM09767</a:t>
              </a:r>
              <a:r>
                <a:rPr lang="es-ES" sz="800" dirty="0" smtClean="0">
                  <a:solidFill>
                    <a:schemeClr val="tx1"/>
                  </a:solidFill>
                </a:rPr>
                <a:t> 2°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9" name="Grupo 10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49637" y="3884307"/>
            <a:ext cx="2160000" cy="379240"/>
            <a:chOff x="5016000" y="1040449"/>
            <a:chExt cx="2157939" cy="645215"/>
          </a:xfrm>
        </p:grpSpPr>
        <p:sp>
          <p:nvSpPr>
            <p:cNvPr id="110" name="Rectángulo 10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ERIK ALBERTO RAMOS TREVIÑO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1" name="Rectángulo 11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EM09757</a:t>
              </a:r>
              <a:r>
                <a:rPr lang="es-ES" sz="800" dirty="0" smtClean="0">
                  <a:solidFill>
                    <a:schemeClr val="tx1"/>
                  </a:solidFill>
                </a:rPr>
                <a:t> 3°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2" name="Grupo 11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1414" y="3884307"/>
            <a:ext cx="2160000" cy="379240"/>
            <a:chOff x="5016000" y="1040449"/>
            <a:chExt cx="2157939" cy="645215"/>
          </a:xfrm>
        </p:grpSpPr>
        <p:sp>
          <p:nvSpPr>
            <p:cNvPr id="113" name="Rectángulo 11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TRINIDAD ESPINOZA HERNÁNDEZ </a:t>
              </a:r>
            </a:p>
          </p:txBody>
        </p:sp>
        <p:sp>
          <p:nvSpPr>
            <p:cNvPr id="114" name="Rectángulo 11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EM09760</a:t>
              </a:r>
              <a:r>
                <a:rPr lang="es-ES" sz="800" dirty="0" smtClean="0">
                  <a:solidFill>
                    <a:schemeClr val="tx1"/>
                  </a:solidFill>
                </a:rPr>
                <a:t> 9°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5" name="Grupo 1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08899" y="3881802"/>
            <a:ext cx="2160000" cy="379240"/>
            <a:chOff x="5016000" y="1040449"/>
            <a:chExt cx="2157939" cy="645215"/>
          </a:xfrm>
        </p:grpSpPr>
        <p:sp>
          <p:nvSpPr>
            <p:cNvPr id="116" name="Rectángulo 1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ZUZUKY RODRÍGUEZ 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7" name="Rectángulo 1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EM09770</a:t>
              </a:r>
              <a:r>
                <a:rPr lang="es-ES" sz="800" dirty="0" smtClean="0">
                  <a:solidFill>
                    <a:schemeClr val="tx1"/>
                  </a:solidFill>
                </a:rPr>
                <a:t> 3°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1" name="Grupo 1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1414" y="4510703"/>
            <a:ext cx="2160000" cy="379240"/>
            <a:chOff x="5016000" y="1040449"/>
            <a:chExt cx="2157939" cy="645215"/>
          </a:xfrm>
        </p:grpSpPr>
        <p:sp>
          <p:nvSpPr>
            <p:cNvPr id="122" name="Rectángulo 1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GABRIELA ZAPOPAN GARZA GALVÁN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3" name="Rectángulo 1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EM09766</a:t>
              </a:r>
              <a:r>
                <a:rPr lang="es-ES" sz="800" dirty="0" smtClean="0">
                  <a:solidFill>
                    <a:schemeClr val="tx1"/>
                  </a:solidFill>
                </a:rPr>
                <a:t> 10°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4" name="Grupo 12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08899" y="4508198"/>
            <a:ext cx="2160000" cy="379240"/>
            <a:chOff x="5016000" y="1040449"/>
            <a:chExt cx="2157939" cy="645215"/>
          </a:xfrm>
        </p:grpSpPr>
        <p:sp>
          <p:nvSpPr>
            <p:cNvPr id="125" name="Rectángulo 12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ADRIANA VALENTINA ARANDA VALADEZ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6" name="Rectángulo 12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EM09765</a:t>
              </a:r>
              <a:r>
                <a:rPr lang="es-ES" sz="800" dirty="0" smtClean="0">
                  <a:solidFill>
                    <a:schemeClr val="tx1"/>
                  </a:solidFill>
                </a:rPr>
                <a:t> 4°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7" name="Grupo 12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49637" y="5127326"/>
            <a:ext cx="2160000" cy="379240"/>
            <a:chOff x="5016000" y="1040449"/>
            <a:chExt cx="2157939" cy="645215"/>
          </a:xfrm>
        </p:grpSpPr>
        <p:sp>
          <p:nvSpPr>
            <p:cNvPr id="128" name="Rectángulo 12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LEONARDO DE J. HERNÁNDEZ ESPARZA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9" name="Rectángulo 12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EM09759</a:t>
              </a:r>
              <a:r>
                <a:rPr lang="es-ES" sz="800" dirty="0" smtClean="0">
                  <a:solidFill>
                    <a:schemeClr val="tx1"/>
                  </a:solidFill>
                </a:rPr>
                <a:t> 5°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3" name="Grupo 1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08899" y="5124821"/>
            <a:ext cx="2160000" cy="379240"/>
            <a:chOff x="5016000" y="1040449"/>
            <a:chExt cx="2157939" cy="645215"/>
          </a:xfrm>
        </p:grpSpPr>
        <p:sp>
          <p:nvSpPr>
            <p:cNvPr id="134" name="Rectángulo 1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DANIEL GONZÁLEZ MÉNDEZ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5" name="Rectángulo 1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EM09768</a:t>
              </a:r>
              <a:r>
                <a:rPr lang="es-ES" sz="800" dirty="0" smtClean="0">
                  <a:solidFill>
                    <a:schemeClr val="tx1"/>
                  </a:solidFill>
                </a:rPr>
                <a:t> 5°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</a:p>
          </p:txBody>
        </p:sp>
      </p:grpSp>
      <p:grpSp>
        <p:nvGrpSpPr>
          <p:cNvPr id="136" name="Grupo 1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49637" y="5715933"/>
            <a:ext cx="2160000" cy="379240"/>
            <a:chOff x="5016000" y="1040449"/>
            <a:chExt cx="2157939" cy="645215"/>
          </a:xfrm>
        </p:grpSpPr>
        <p:sp>
          <p:nvSpPr>
            <p:cNvPr id="137" name="Rectángulo 1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IRMA LETICIA ESPINOZA ZAVALA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8" name="Rectángulo 1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EM09848</a:t>
              </a:r>
              <a:r>
                <a:rPr lang="es-ES" sz="800" dirty="0" smtClean="0">
                  <a:solidFill>
                    <a:schemeClr val="tx1"/>
                  </a:solidFill>
                </a:rPr>
                <a:t> 6°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9" name="Grupo 13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08899" y="5713428"/>
            <a:ext cx="2160000" cy="379240"/>
            <a:chOff x="5016000" y="1040449"/>
            <a:chExt cx="2157939" cy="645215"/>
          </a:xfrm>
        </p:grpSpPr>
        <p:sp>
          <p:nvSpPr>
            <p:cNvPr id="140" name="Rectángulo 13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MARÍA RODRÍGUEZ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1" name="Rectángulo 14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EM09769</a:t>
              </a:r>
              <a:r>
                <a:rPr lang="es-ES" sz="800" dirty="0" smtClean="0">
                  <a:solidFill>
                    <a:schemeClr val="tx1"/>
                  </a:solidFill>
                </a:rPr>
                <a:t> 6°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42" name="CuadroTexto 141"/>
          <p:cNvSpPr txBox="1"/>
          <p:nvPr/>
        </p:nvSpPr>
        <p:spPr>
          <a:xfrm>
            <a:off x="49555" y="34654"/>
            <a:ext cx="120969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+mj-lt"/>
                <a:cs typeface="Arial" panose="020B0604020202020204" pitchFamily="34" charset="0"/>
              </a:rPr>
              <a:t>CUERPO EDILICIO ADMINISTRACIÓN </a:t>
            </a:r>
            <a:r>
              <a:rPr lang="es-MX" sz="2400" b="1" dirty="0">
                <a:latin typeface="+mj-lt"/>
                <a:cs typeface="Arial" panose="020B0604020202020204" pitchFamily="34" charset="0"/>
              </a:rPr>
              <a:t>2022 - 2024</a:t>
            </a:r>
          </a:p>
          <a:p>
            <a:endParaRPr lang="es-MX" dirty="0"/>
          </a:p>
        </p:txBody>
      </p:sp>
      <p:grpSp>
        <p:nvGrpSpPr>
          <p:cNvPr id="79" name="Grupo 7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49637" y="3266102"/>
            <a:ext cx="2160000" cy="379240"/>
            <a:chOff x="5016000" y="1040449"/>
            <a:chExt cx="2157939" cy="645215"/>
          </a:xfrm>
        </p:grpSpPr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ROSADINA ROTUNNO AGUAYO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1" name="Rectángulo 8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EM09756</a:t>
              </a:r>
              <a:r>
                <a:rPr lang="es-ES" sz="800" dirty="0" smtClean="0">
                  <a:solidFill>
                    <a:schemeClr val="tx1"/>
                  </a:solidFill>
                </a:rPr>
                <a:t> 2°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2" name="Grupo 8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49637" y="4510703"/>
            <a:ext cx="2160000" cy="379240"/>
            <a:chOff x="5016000" y="1040449"/>
            <a:chExt cx="2157939" cy="645215"/>
          </a:xfrm>
        </p:grpSpPr>
        <p:sp>
          <p:nvSpPr>
            <p:cNvPr id="83" name="Rectángulo 8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ROCIÓ PIZAÑA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3" name="Rectángulo 1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EM09758</a:t>
              </a:r>
              <a:r>
                <a:rPr lang="es-ES" sz="800" dirty="0" smtClean="0">
                  <a:solidFill>
                    <a:schemeClr val="tx1"/>
                  </a:solidFill>
                </a:rPr>
                <a:t> 4°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45" name="Grupo 14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1414" y="5127326"/>
            <a:ext cx="2160000" cy="379240"/>
            <a:chOff x="5016000" y="1040449"/>
            <a:chExt cx="2157939" cy="645215"/>
          </a:xfrm>
        </p:grpSpPr>
        <p:sp>
          <p:nvSpPr>
            <p:cNvPr id="146" name="Rectángulo 14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HERRERA PINALES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7" name="Rectángulo 14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EM09763</a:t>
              </a:r>
              <a:r>
                <a:rPr lang="es-ES" sz="800" dirty="0" smtClean="0">
                  <a:solidFill>
                    <a:schemeClr val="tx1"/>
                  </a:solidFill>
                </a:rPr>
                <a:t> 11°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7937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2593546" y="3700070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>
            <a:off x="6099176" y="2160581"/>
            <a:ext cx="3912" cy="15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30034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SECRETARIA TÉCNICA DEL AYUNTAMIENTO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UNIDAD DE TRANSPARENCIA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5090" y="2079822"/>
            <a:ext cx="2340000" cy="480178"/>
            <a:chOff x="5016000" y="1040449"/>
            <a:chExt cx="2157939" cy="816944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HECTOR M. GARZA MARTINEZ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69"/>
              <a:ext cx="2157939" cy="40612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EM09791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900" dirty="0" smtClean="0">
                  <a:solidFill>
                    <a:schemeClr val="tx1"/>
                  </a:solidFill>
                </a:rPr>
                <a:t>Secretario Técnico del Ayuntamiento y Titular de Unidad de Transparencia 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0" name="Conector recto 39"/>
          <p:cNvCxnSpPr/>
          <p:nvPr/>
        </p:nvCxnSpPr>
        <p:spPr>
          <a:xfrm flipH="1">
            <a:off x="2588738" y="3695187"/>
            <a:ext cx="70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24809" y="2947452"/>
            <a:ext cx="2160000" cy="456829"/>
            <a:chOff x="5016000" y="1040449"/>
            <a:chExt cx="2157939" cy="722196"/>
          </a:xfrm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MÓNICA Y. CORREA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3"/>
              <a:ext cx="2157939" cy="34147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EM04397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 Departamento Unidad de Transparencia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4" name="Conector recto 53"/>
          <p:cNvCxnSpPr/>
          <p:nvPr/>
        </p:nvCxnSpPr>
        <p:spPr>
          <a:xfrm flipH="1">
            <a:off x="9605200" y="3687462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689891" y="4006166"/>
            <a:ext cx="1800000" cy="389165"/>
            <a:chOff x="5016000" y="1040449"/>
            <a:chExt cx="2157939" cy="615227"/>
          </a:xfrm>
        </p:grpSpPr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MARIA ITZEL GALINDO FLORES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EM07665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" name="Grupo 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707558" y="4002150"/>
            <a:ext cx="1800000" cy="389165"/>
            <a:chOff x="5016000" y="1040449"/>
            <a:chExt cx="2157939" cy="615227"/>
          </a:xfrm>
        </p:grpSpPr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DINORA L. HERNANDEZ ROMERO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EM10059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400257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8" name="Conector recto 47"/>
          <p:cNvCxnSpPr/>
          <p:nvPr/>
        </p:nvCxnSpPr>
        <p:spPr>
          <a:xfrm flipH="1">
            <a:off x="10541966" y="4423662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7" name="Conector recto 46"/>
          <p:cNvCxnSpPr/>
          <p:nvPr/>
        </p:nvCxnSpPr>
        <p:spPr>
          <a:xfrm flipH="1">
            <a:off x="7904500" y="4432546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 flipH="1">
            <a:off x="4385544" y="4445031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5" name="Conector recto 44"/>
          <p:cNvCxnSpPr/>
          <p:nvPr/>
        </p:nvCxnSpPr>
        <p:spPr>
          <a:xfrm flipH="1">
            <a:off x="1511070" y="4438761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8" name="Conector recto 27"/>
          <p:cNvCxnSpPr/>
          <p:nvPr/>
        </p:nvCxnSpPr>
        <p:spPr>
          <a:xfrm flipH="1">
            <a:off x="7910466" y="3457505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7" name="Conector recto 26"/>
          <p:cNvCxnSpPr/>
          <p:nvPr/>
        </p:nvCxnSpPr>
        <p:spPr>
          <a:xfrm flipH="1">
            <a:off x="4308257" y="3455403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>
            <a:off x="6110468" y="1581582"/>
            <a:ext cx="0" cy="28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LOGÍSTICA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36004" y="1961125"/>
            <a:ext cx="2160000" cy="379240"/>
            <a:chOff x="5016000" y="1040449"/>
            <a:chExt cx="2157939" cy="645215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DIEGO D. ELGUEZABAL CORRAL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EM09862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 Logística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" name="Grupo 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210466" y="2579493"/>
            <a:ext cx="1800000" cy="389165"/>
            <a:chOff x="5016000" y="1040449"/>
            <a:chExt cx="2157939" cy="615227"/>
          </a:xfrm>
        </p:grpSpPr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DANIELA G. HERNÁNDEZ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EM06570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010466" y="3679438"/>
            <a:ext cx="1800000" cy="389165"/>
            <a:chOff x="5016000" y="1040449"/>
            <a:chExt cx="2157939" cy="615227"/>
          </a:xfrm>
        </p:grpSpPr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EFRÉN PÉREZ LÓPEZ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EM09536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3361" y="1310613"/>
            <a:ext cx="234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000" b="1" dirty="0" smtClean="0">
                  <a:solidFill>
                    <a:schemeClr val="tx1"/>
                  </a:solidFill>
                </a:rPr>
                <a:t>VERÓNICA DÍAZ LÓPEZ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EM09785  </a:t>
              </a:r>
              <a:r>
                <a:rPr lang="es-ES" sz="800" dirty="0" smtClean="0">
                  <a:solidFill>
                    <a:prstClr val="black"/>
                  </a:solidFill>
                </a:rPr>
                <a:t> Jefa Depto. Eventos Especiales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3" name="Conector recto 22"/>
          <p:cNvCxnSpPr/>
          <p:nvPr/>
        </p:nvCxnSpPr>
        <p:spPr>
          <a:xfrm flipH="1">
            <a:off x="4308259" y="3455391"/>
            <a:ext cx="36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4" name="Grupo 2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410466" y="3679438"/>
            <a:ext cx="1800000" cy="389165"/>
            <a:chOff x="5016000" y="1040449"/>
            <a:chExt cx="2157939" cy="615227"/>
          </a:xfrm>
        </p:grpSpPr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JULIÁN MUÑOZ LÓPEZ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EM09556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24712" y="4706033"/>
            <a:ext cx="1800000" cy="502377"/>
            <a:chOff x="5016000" y="1040449"/>
            <a:chExt cx="2157939" cy="794203"/>
          </a:xfrm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69160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EM07191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950" b="1" dirty="0" smtClean="0">
                  <a:solidFill>
                    <a:schemeClr val="tx1"/>
                  </a:solidFill>
                </a:rPr>
                <a:t>JOAQUÍN FLORES VENANCIO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EM09978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AXEL MORA ARGUMEDO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0015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413933" y="4706753"/>
            <a:ext cx="1800000" cy="389165"/>
            <a:chOff x="5016000" y="1040449"/>
            <a:chExt cx="2157939" cy="615227"/>
          </a:xfrm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OSUNA DE LOS SANTOS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EM06415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624781" y="4828867"/>
            <a:ext cx="1800000" cy="389165"/>
            <a:chOff x="5016000" y="1040449"/>
            <a:chExt cx="2157939" cy="615227"/>
          </a:xfrm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FERNANDO GARZA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EM08070</a:t>
              </a:r>
              <a:r>
                <a:rPr lang="es-ES" sz="800" dirty="0" smtClean="0">
                  <a:solidFill>
                    <a:prstClr val="black"/>
                  </a:solidFill>
                </a:rPr>
                <a:t> Chofer de Carga General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4" name="Conector recto 43"/>
          <p:cNvCxnSpPr/>
          <p:nvPr/>
        </p:nvCxnSpPr>
        <p:spPr>
          <a:xfrm flipH="1">
            <a:off x="1511598" y="4434214"/>
            <a:ext cx="903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010466" y="4716853"/>
            <a:ext cx="1800000" cy="563335"/>
            <a:chOff x="5016000" y="1040449"/>
            <a:chExt cx="2157939" cy="890572"/>
          </a:xfrm>
        </p:grpSpPr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722620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EM10074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BRAYAN A. ROMO GARZA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EM10075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GABRIL TELLEZ MARTINEZ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96521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215287" y="3205570"/>
            <a:ext cx="1800000" cy="389165"/>
            <a:chOff x="5016000" y="1040449"/>
            <a:chExt cx="2157939" cy="615227"/>
          </a:xfrm>
        </p:grpSpPr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BALDO A. PICAZO HERRERA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EM09918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537730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8" name="Conector recto 77"/>
          <p:cNvCxnSpPr/>
          <p:nvPr/>
        </p:nvCxnSpPr>
        <p:spPr>
          <a:xfrm flipH="1">
            <a:off x="7406736" y="1991870"/>
            <a:ext cx="0" cy="225152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7" name="Conector recto 76"/>
          <p:cNvCxnSpPr/>
          <p:nvPr/>
        </p:nvCxnSpPr>
        <p:spPr>
          <a:xfrm>
            <a:off x="4778741" y="1987605"/>
            <a:ext cx="0" cy="28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CATASTRO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89363" y="155427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7" name="Conector recto 56"/>
          <p:cNvCxnSpPr/>
          <p:nvPr/>
        </p:nvCxnSpPr>
        <p:spPr>
          <a:xfrm>
            <a:off x="10004682" y="1965483"/>
            <a:ext cx="0" cy="16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0" name="Conector recto 59"/>
          <p:cNvCxnSpPr/>
          <p:nvPr/>
        </p:nvCxnSpPr>
        <p:spPr>
          <a:xfrm>
            <a:off x="2212751" y="1977153"/>
            <a:ext cx="0" cy="26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4" name="Grupo 6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2752" y="2903744"/>
            <a:ext cx="1980906" cy="501263"/>
            <a:chOff x="5015013" y="1040449"/>
            <a:chExt cx="2158926" cy="792443"/>
          </a:xfrm>
          <a:solidFill>
            <a:schemeClr val="bg1"/>
          </a:solidFill>
        </p:grpSpPr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1299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EM08282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NANCY K. ESPARZA LÓPEZ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EM10114 </a:t>
              </a:r>
              <a:r>
                <a:rPr lang="es-ES" sz="1000" b="1" dirty="0">
                  <a:solidFill>
                    <a:prstClr val="black"/>
                  </a:solidFill>
                </a:rPr>
                <a:t>RAUL ANGUIANO PARKER </a:t>
              </a: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013" y="159839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67" name="Conector recto 66"/>
          <p:cNvCxnSpPr/>
          <p:nvPr/>
        </p:nvCxnSpPr>
        <p:spPr>
          <a:xfrm flipH="1">
            <a:off x="2217172" y="1981073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5748" y="3539041"/>
            <a:ext cx="1986350" cy="512581"/>
            <a:chOff x="5016000" y="1253594"/>
            <a:chExt cx="2164860" cy="810334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253594"/>
              <a:ext cx="2157939" cy="68314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700" dirty="0">
                  <a:solidFill>
                    <a:prstClr val="black"/>
                  </a:solidFill>
                </a:rPr>
                <a:t>EM00836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GUSTAVO ZAMORA DE LA CRUZ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700" dirty="0">
                  <a:solidFill>
                    <a:prstClr val="black"/>
                  </a:solidFill>
                </a:rPr>
                <a:t>EM10019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>
                  <a:solidFill>
                    <a:prstClr val="black"/>
                  </a:solidFill>
                </a:rPr>
                <a:t>NAHOMI MARTÍNEZ CASTRO </a:t>
              </a: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41500"/>
              <a:ext cx="2164860" cy="22242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419893" y="3545481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JOHAR FUENTES RODRIGUEZ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EM10272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88296" y="2862737"/>
            <a:ext cx="1980000" cy="1188936"/>
            <a:chOff x="5016000" y="975621"/>
            <a:chExt cx="2157939" cy="1879577"/>
          </a:xfrm>
          <a:solidFill>
            <a:schemeClr val="bg1"/>
          </a:solidFill>
        </p:grpSpPr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975621"/>
              <a:ext cx="2157939" cy="184500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EM07747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MADILEYNE ZAMORA ROJAS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EM10191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DIANA MARTINEZ VARGAS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EM10192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MARIA VARELA RODRIGUEZ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EM10198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SAMANTHA REYES FLORES</a:t>
              </a:r>
            </a:p>
          </p:txBody>
        </p:sp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62069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Cajera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79" name="Rectángulo 78"/>
          <p:cNvSpPr/>
          <p:nvPr/>
        </p:nvSpPr>
        <p:spPr>
          <a:xfrm>
            <a:off x="1222751" y="2340401"/>
            <a:ext cx="1980000" cy="33232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VENTANILLAS 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80" name="Rectángulo 79"/>
          <p:cNvSpPr/>
          <p:nvPr/>
        </p:nvSpPr>
        <p:spPr>
          <a:xfrm>
            <a:off x="3788296" y="2340400"/>
            <a:ext cx="1980000" cy="33232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ÁREA TECNICA  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81" name="Rectángulo 80"/>
          <p:cNvSpPr/>
          <p:nvPr/>
        </p:nvSpPr>
        <p:spPr>
          <a:xfrm>
            <a:off x="6419893" y="2335974"/>
            <a:ext cx="1980000" cy="33232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DESLINDES 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82" name="Rectángulo 81"/>
          <p:cNvSpPr/>
          <p:nvPr/>
        </p:nvSpPr>
        <p:spPr>
          <a:xfrm>
            <a:off x="9016788" y="2333255"/>
            <a:ext cx="1980000" cy="33232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EJECUCIÓN FISCAL </a:t>
            </a:r>
            <a:endParaRPr lang="en-US" sz="1050" b="1" dirty="0">
              <a:solidFill>
                <a:schemeClr val="tx1"/>
              </a:solidFill>
            </a:endParaRPr>
          </a:p>
        </p:txBody>
      </p:sp>
      <p:grpSp>
        <p:nvGrpSpPr>
          <p:cNvPr id="83" name="Grupo 8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3491" y="1268611"/>
            <a:ext cx="2340000" cy="389165"/>
            <a:chOff x="5016000" y="1040449"/>
            <a:chExt cx="2157939" cy="615227"/>
          </a:xfrm>
        </p:grpSpPr>
        <p:sp>
          <p:nvSpPr>
            <p:cNvPr id="84" name="Rectángulo 8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ALDO A. BERARDI ANCIRA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EM08265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Catastro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6" name="Grupo 8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2751" y="4359033"/>
            <a:ext cx="1980000" cy="537777"/>
            <a:chOff x="5016000" y="1040449"/>
            <a:chExt cx="2157939" cy="850167"/>
          </a:xfrm>
          <a:solidFill>
            <a:schemeClr val="bg1"/>
          </a:solidFill>
        </p:grpSpPr>
        <p:sp>
          <p:nvSpPr>
            <p:cNvPr id="87" name="Rectángulo 8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9017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EM08710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MARIO A. RANGEL SÁNCHEZ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EM10165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ANDREA MARTINEZ IBARRA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5611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9" name="Grupo 8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2751" y="367169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0" name="Rectángulo 8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LUZ TERESA SUSTAITA DELGADO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1" name="Rectángulo 9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EM08930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de Inspección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2" name="Grupo 9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88296" y="423175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3" name="Rectángulo 9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JOSE F. RAMON RODRIGUEZ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4" name="Rectángulo 9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EM04718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</a:t>
              </a:r>
            </a:p>
          </p:txBody>
        </p:sp>
      </p:grpSp>
      <p:grpSp>
        <p:nvGrpSpPr>
          <p:cNvPr id="98" name="Grupo 9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419893" y="2902877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99" name="Rectángulo 9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A. ESTRADA SOSA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0" name="Rectángulo 9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EM01326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1" name="Grupo 10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9030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2" name="Rectángulo 10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OTONIEL FARÍAS GALINDO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3" name="Rectángulo 10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EM06886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Departamento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0" name="Grupo 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95670" y="47817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ELI CAMPOS SANMIGUEL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EM09977</a:t>
              </a:r>
              <a:r>
                <a:rPr lang="es-ES" sz="800" dirty="0" smtClean="0">
                  <a:solidFill>
                    <a:prstClr val="black"/>
                  </a:solidFill>
                </a:rPr>
                <a:t> Topógrafo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427330" y="4158139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SEPULVEDA 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EM08692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9675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onector recto 24"/>
          <p:cNvCxnSpPr/>
          <p:nvPr/>
        </p:nvCxnSpPr>
        <p:spPr>
          <a:xfrm>
            <a:off x="7871286" y="216720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4" name="Conector recto 23"/>
          <p:cNvCxnSpPr/>
          <p:nvPr/>
        </p:nvCxnSpPr>
        <p:spPr>
          <a:xfrm>
            <a:off x="4308936" y="216720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RECURSOS HUMANOS 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0778" y="1445862"/>
            <a:ext cx="0" cy="72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7" name="Conector recto 56"/>
          <p:cNvCxnSpPr/>
          <p:nvPr/>
        </p:nvCxnSpPr>
        <p:spPr>
          <a:xfrm>
            <a:off x="10730794" y="216720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5" name="Conector recto 64"/>
          <p:cNvCxnSpPr/>
          <p:nvPr/>
        </p:nvCxnSpPr>
        <p:spPr>
          <a:xfrm>
            <a:off x="1444397" y="216720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6" name="Conector recto 65"/>
          <p:cNvCxnSpPr/>
          <p:nvPr/>
        </p:nvCxnSpPr>
        <p:spPr>
          <a:xfrm flipH="1">
            <a:off x="1442794" y="2174935"/>
            <a:ext cx="928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7" name="Grupo 6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794523" y="2566778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SILVA PALAFOX PONCE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EM06957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0" name="Grupo 6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2665" y="2542014"/>
            <a:ext cx="2160000" cy="560615"/>
            <a:chOff x="5016000" y="1040449"/>
            <a:chExt cx="2157939" cy="886271"/>
          </a:xfrm>
        </p:grpSpPr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756848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EM09876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FLOR DEL C. ORTIZ CASTAÑEDA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EM10277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EDGAR A. VALDES RIVERA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9222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schemeClr val="tx1"/>
                  </a:solidFill>
                </a:rPr>
                <a:t>Auxiliar Administrativo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6" name="Grupo 7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658268" y="2565667"/>
            <a:ext cx="2160000" cy="389165"/>
            <a:chOff x="5016000" y="1040449"/>
            <a:chExt cx="2157939" cy="615227"/>
          </a:xfrm>
        </p:grpSpPr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DENISSE A. CONTRERAS GÓMEZ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EM09838</a:t>
              </a:r>
              <a:r>
                <a:rPr lang="es-ES" sz="800" dirty="0" smtClean="0">
                  <a:solidFill>
                    <a:schemeClr val="tx1"/>
                  </a:solidFill>
                </a:rPr>
                <a:t> Supervisor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6794" y="1266254"/>
            <a:ext cx="2340000" cy="389166"/>
            <a:chOff x="5016000" y="1040448"/>
            <a:chExt cx="2157940" cy="615228"/>
          </a:xfrm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8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CARLOS AMADOR  MORENO LIÑAN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EM10263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Recursos Humanos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228936" y="2565130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ANDREA DOMINGUEZ BARRERA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EM10185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1134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Conector recto 31"/>
          <p:cNvCxnSpPr/>
          <p:nvPr/>
        </p:nvCxnSpPr>
        <p:spPr>
          <a:xfrm>
            <a:off x="10671713" y="2385647"/>
            <a:ext cx="0" cy="6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1" name="Conector recto 30"/>
          <p:cNvCxnSpPr/>
          <p:nvPr/>
        </p:nvCxnSpPr>
        <p:spPr>
          <a:xfrm>
            <a:off x="7700417" y="2387025"/>
            <a:ext cx="5426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0" name="Conector recto 29"/>
          <p:cNvCxnSpPr/>
          <p:nvPr/>
        </p:nvCxnSpPr>
        <p:spPr>
          <a:xfrm>
            <a:off x="4492517" y="2391912"/>
            <a:ext cx="5426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488430" y="2388902"/>
            <a:ext cx="0" cy="93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" name="Conector recto 6"/>
          <p:cNvCxnSpPr/>
          <p:nvPr/>
        </p:nvCxnSpPr>
        <p:spPr>
          <a:xfrm flipH="1">
            <a:off x="6095479" y="1524698"/>
            <a:ext cx="0" cy="863864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DESARROLLO SOCIAL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2367" y="1268619"/>
            <a:ext cx="2340000" cy="389165"/>
            <a:chOff x="5016000" y="1040449"/>
            <a:chExt cx="2157939" cy="615227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IVAN EDUARDO ALVARADO 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EM08480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Acción Social  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1" name="Conector recto 10"/>
          <p:cNvCxnSpPr/>
          <p:nvPr/>
        </p:nvCxnSpPr>
        <p:spPr>
          <a:xfrm flipH="1">
            <a:off x="1485653" y="2393855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7" name="Grupo 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510699" y="2689895"/>
            <a:ext cx="1980873" cy="2239865"/>
            <a:chOff x="5006508" y="1648274"/>
            <a:chExt cx="2158890" cy="3540991"/>
          </a:xfrm>
          <a:solidFill>
            <a:schemeClr val="bg1"/>
          </a:solidFill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06508" y="1648274"/>
              <a:ext cx="2157939" cy="330649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EM07363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LUIS SÁNCHEZ JALOMO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EM07550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SULMA Y. SEGURA MARTÍNEZ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EM08364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ROSALINDA MACÍAS ORTIZ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EM08366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F. MEDINA FLORES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EM09355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VIV</a:t>
              </a:r>
              <a:r>
                <a:rPr lang="es-ES" sz="900" b="1" dirty="0" smtClean="0">
                  <a:solidFill>
                    <a:prstClr val="black"/>
                  </a:solidFill>
                </a:rPr>
                <a:t>IANA VILLARREAL GUARDIOLA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EM07102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MARÍA T. NARVÁEZ TORRES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EM09922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MARÍA Z. VALERIO GUZMÁN 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EM08077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JAVIER BALTAZAR RAMOS 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EM08708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CYNTHIA MATA MARTINEZ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EM10297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ARNULFO AMADOR JARAMILLO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07459" y="4954766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Auxiliares Operativos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6281" y="2691695"/>
            <a:ext cx="1980000" cy="873167"/>
            <a:chOff x="5016000" y="1040451"/>
            <a:chExt cx="2157939" cy="1380387"/>
          </a:xfrm>
          <a:solidFill>
            <a:schemeClr val="bg1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128045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EM07020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PEDRO A.</a:t>
              </a:r>
              <a:r>
                <a:rPr lang="es-ES" sz="1000" b="1" dirty="0">
                  <a:solidFill>
                    <a:prstClr val="black"/>
                  </a:solidFill>
                </a:rPr>
                <a:t> RODRÍGUEZ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GARZA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EM07317 </a:t>
              </a:r>
              <a:r>
                <a:rPr lang="es-ES" sz="950" b="1" dirty="0">
                  <a:solidFill>
                    <a:prstClr val="black"/>
                  </a:solidFill>
                </a:rPr>
                <a:t>KALONDI HERNÁNDEZ BUGARIN </a:t>
              </a:r>
              <a:r>
                <a:rPr lang="es-ES" sz="950" b="1" dirty="0" smtClean="0">
                  <a:solidFill>
                    <a:prstClr val="black"/>
                  </a:solidFill>
                </a:rPr>
                <a:t>  </a:t>
              </a:r>
              <a:endParaRPr lang="es-ES" sz="950" b="1" dirty="0">
                <a:solidFill>
                  <a:schemeClr val="tx1"/>
                </a:solidFill>
              </a:endParaRP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EM07682 </a:t>
              </a:r>
              <a:r>
                <a:rPr lang="es-ES" sz="1000" b="1" dirty="0">
                  <a:solidFill>
                    <a:prstClr val="black"/>
                  </a:solidFill>
                </a:rPr>
                <a:t>MÓNICA GUERRERO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ESPINOZA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EM10008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LIZETH CAVAZOS WILLARS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186339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General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690762" y="2681546"/>
            <a:ext cx="1980000" cy="404524"/>
            <a:chOff x="5016000" y="1040452"/>
            <a:chExt cx="2157939" cy="639511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2"/>
              <a:ext cx="2157939" cy="39393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EM10075 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GABRIEL A. TELLEZ MARTINEZ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45464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9" name="Grupo 3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2367" y="1831333"/>
            <a:ext cx="1980000" cy="389163"/>
            <a:chOff x="5016000" y="1040451"/>
            <a:chExt cx="2157939" cy="615225"/>
          </a:xfrm>
          <a:solidFill>
            <a:schemeClr val="bg1"/>
          </a:solidFill>
        </p:grpSpPr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ILSE Y. LUNA MARTINEZ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EM09695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714877" y="2689895"/>
            <a:ext cx="1980000" cy="389163"/>
            <a:chOff x="5016000" y="1040451"/>
            <a:chExt cx="2157939" cy="615225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ISABEL ZAVALA DE LA ROSA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EM08900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444181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" name="Conector recto 62"/>
          <p:cNvCxnSpPr/>
          <p:nvPr/>
        </p:nvCxnSpPr>
        <p:spPr>
          <a:xfrm>
            <a:off x="6098846" y="398652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1" name="Conector recto 60"/>
          <p:cNvCxnSpPr/>
          <p:nvPr/>
        </p:nvCxnSpPr>
        <p:spPr>
          <a:xfrm>
            <a:off x="5012540" y="3210206"/>
            <a:ext cx="0" cy="7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9" name="Conector recto 58"/>
          <p:cNvCxnSpPr/>
          <p:nvPr/>
        </p:nvCxnSpPr>
        <p:spPr>
          <a:xfrm>
            <a:off x="7175539" y="2737209"/>
            <a:ext cx="0" cy="12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8" name="Conector recto 57"/>
          <p:cNvCxnSpPr/>
          <p:nvPr/>
        </p:nvCxnSpPr>
        <p:spPr>
          <a:xfrm>
            <a:off x="5012540" y="2737457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 flipH="1">
            <a:off x="5012540" y="2737209"/>
            <a:ext cx="2160000" cy="3648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COMUNICACIÓN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23387" y="1973350"/>
            <a:ext cx="0" cy="21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90778" y="1409336"/>
            <a:ext cx="5426" cy="1338014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33387" y="218279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AZYADEH VILLASANA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EM09841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3749" y="1974011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023686" y="298096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JULIÁN DE LA PEÑA ELIZONDO </a:t>
              </a: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EM09835</a:t>
              </a:r>
              <a:r>
                <a:rPr lang="es-ES" sz="800" dirty="0" smtClean="0">
                  <a:solidFill>
                    <a:prstClr val="black"/>
                  </a:solidFill>
                </a:rPr>
                <a:t> Diseñador SR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8846" y="1280661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HÉCTOR A. GARZA VÁZQUEZ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EM06875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Comunicación Social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33387" y="279232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ÁNGEL MARTÍNEZ IROGOYEN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EM08264</a:t>
              </a:r>
              <a:r>
                <a:rPr lang="es-ES" sz="800" dirty="0" smtClean="0">
                  <a:solidFill>
                    <a:prstClr val="black"/>
                  </a:solidFill>
                </a:rPr>
                <a:t> Reportero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33387" y="342119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ERIKA Y. ANDRADE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EM08808</a:t>
              </a:r>
              <a:r>
                <a:rPr lang="es-ES" sz="800" dirty="0" smtClean="0">
                  <a:solidFill>
                    <a:prstClr val="black"/>
                  </a:solidFill>
                </a:rPr>
                <a:t> Mercadotecnia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1" name="Grupo 4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6205" y="218292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LITZY COVARRUBIAS NAVARRO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EM09835</a:t>
              </a:r>
              <a:r>
                <a:rPr lang="es-ES" sz="800" dirty="0" smtClean="0">
                  <a:solidFill>
                    <a:prstClr val="black"/>
                  </a:solidFill>
                </a:rPr>
                <a:t> Manager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183295" y="29817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JESUS A. LOPEZ ZAPATA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EM09843</a:t>
              </a:r>
              <a:r>
                <a:rPr lang="es-ES" sz="800" dirty="0" smtClean="0">
                  <a:solidFill>
                    <a:prstClr val="black"/>
                  </a:solidFill>
                </a:rPr>
                <a:t> Fotógrafo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0" name="Grupo 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6754" y="416841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C. DOMÍNGUEZ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EM09839</a:t>
              </a:r>
              <a:r>
                <a:rPr lang="es-ES" sz="800" dirty="0" smtClean="0">
                  <a:solidFill>
                    <a:prstClr val="black"/>
                  </a:solidFill>
                </a:rPr>
                <a:t> Coppy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3" name="Conector recto 52"/>
          <p:cNvCxnSpPr/>
          <p:nvPr/>
        </p:nvCxnSpPr>
        <p:spPr>
          <a:xfrm>
            <a:off x="9815734" y="1973222"/>
            <a:ext cx="0" cy="13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29749" y="3237990"/>
            <a:ext cx="1980000" cy="563346"/>
            <a:chOff x="5016000" y="1040447"/>
            <a:chExt cx="2157939" cy="890589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80797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EM08484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HÉCTOR A. RAMOS CASTRO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EM08560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JOSÉ H. RAMOS CASTRO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9653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EM09835</a:t>
              </a:r>
              <a:r>
                <a:rPr lang="es-ES" sz="800" dirty="0" smtClean="0">
                  <a:solidFill>
                    <a:prstClr val="black"/>
                  </a:solidFill>
                </a:rPr>
                <a:t> Redes Sociales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62" name="Conector recto 61"/>
          <p:cNvCxnSpPr/>
          <p:nvPr/>
        </p:nvCxnSpPr>
        <p:spPr>
          <a:xfrm flipH="1">
            <a:off x="5012540" y="3995219"/>
            <a:ext cx="2160000" cy="3648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7" name="Grupo 5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33387" y="4030797"/>
            <a:ext cx="1980000" cy="551090"/>
            <a:chOff x="5016000" y="1040449"/>
            <a:chExt cx="2157939" cy="871213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9992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EM10032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CARLOS PEÑA TERRAZAS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EM10240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JAQUELINE SANCHEZ ROMO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7716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4" name="Grupo 4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31155" y="21758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DANIEL ARAIZA AVILA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EM07097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28697" y="270431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CONSUELO PEREZ SANCHEZ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EM09928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9517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ATENCIÓN CIUDADANA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90773" y="1416151"/>
            <a:ext cx="2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960" y="1275700"/>
            <a:ext cx="2340000" cy="389165"/>
            <a:chOff x="5016000" y="1040449"/>
            <a:chExt cx="2157939" cy="615227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50" b="1" dirty="0" smtClean="0">
                  <a:solidFill>
                    <a:schemeClr val="tx1"/>
                  </a:solidFill>
                </a:rPr>
                <a:t>ILDEFONSO DELGADO SILVA </a:t>
              </a:r>
              <a:endParaRPr lang="es-ES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EM07050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Atención Ciudadana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" name="Grupo 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7860" y="202654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DAMARIS GARCÍA GUERRERO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EM08447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Conector recto 13"/>
          <p:cNvCxnSpPr/>
          <p:nvPr/>
        </p:nvCxnSpPr>
        <p:spPr>
          <a:xfrm>
            <a:off x="9691860" y="2715535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2499832" y="270651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9832" y="302229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SHELBY NAOMI GONZÁLEZ BORREGO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EM08120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Auxiliar Administrativo </a:t>
              </a:r>
            </a:p>
          </p:txBody>
        </p:sp>
      </p:grpSp>
      <p:cxnSp>
        <p:nvCxnSpPr>
          <p:cNvPr id="19" name="Conector recto 18"/>
          <p:cNvCxnSpPr/>
          <p:nvPr/>
        </p:nvCxnSpPr>
        <p:spPr>
          <a:xfrm flipH="1">
            <a:off x="2489569" y="2717810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1860" y="301659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KARLA LIZBETH MACÍAS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384420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LEGAL TENENCIA DE LA TIERRA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23387" y="2580104"/>
            <a:ext cx="0" cy="450275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>
            <a:endCxn id="69" idx="0"/>
          </p:cNvCxnSpPr>
          <p:nvPr/>
        </p:nvCxnSpPr>
        <p:spPr>
          <a:xfrm>
            <a:off x="6090778" y="1272602"/>
            <a:ext cx="2713" cy="235135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33387" y="290919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ROLANDO OLIVARES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EM07572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3749" y="2580764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8846" y="1272115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PEDRO MAGAÑA HUITRON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EM09775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 Departamento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1" name="Grupo 4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3491" y="193474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BRENDA Y. CERDA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EM09562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3" name="Conector recto 52"/>
          <p:cNvCxnSpPr/>
          <p:nvPr/>
        </p:nvCxnSpPr>
        <p:spPr>
          <a:xfrm>
            <a:off x="9815734" y="2579975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7" name="Grupo 5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25734" y="290919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GRECIA A. RIVAS VÁZQUEZ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EM09860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3491" y="290919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AYESHA I. VALERIO VILLARREAL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EM03742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3491" y="362395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LUIS A. PEÑA BARCO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EM07799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6214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Conector recto 34"/>
          <p:cNvCxnSpPr/>
          <p:nvPr/>
        </p:nvCxnSpPr>
        <p:spPr>
          <a:xfrm flipH="1">
            <a:off x="4659575" y="2649867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10418063" y="2634844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 flipH="1">
            <a:off x="6088541" y="1458131"/>
            <a:ext cx="2" cy="11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ECOLOGÍA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40" name="Conector recto 39"/>
          <p:cNvCxnSpPr/>
          <p:nvPr/>
        </p:nvCxnSpPr>
        <p:spPr>
          <a:xfrm flipH="1">
            <a:off x="1780667" y="2642141"/>
            <a:ext cx="864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49637" y="3068246"/>
            <a:ext cx="1980000" cy="389165"/>
            <a:chOff x="5016000" y="1040449"/>
            <a:chExt cx="2157939" cy="615227"/>
          </a:xfrm>
        </p:grpSpPr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FAUSTINO VARGAS LÓPEZ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EM08249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de Departamento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4996" y="1270259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JAIME A. DÍAZ COLUNGA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Ecología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5267" y="1865528"/>
            <a:ext cx="1980000" cy="518937"/>
            <a:chOff x="5016000" y="1046238"/>
            <a:chExt cx="2157939" cy="701369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6238"/>
              <a:ext cx="2157939" cy="599984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EM07473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JAVIER GARCÍA CASTRO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ADÁN LOZANO RODRÍGUEZ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49901"/>
              <a:ext cx="2157939" cy="19770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87471" y="3068246"/>
            <a:ext cx="1980000" cy="676193"/>
            <a:chOff x="5016000" y="1040447"/>
            <a:chExt cx="2157939" cy="1068989"/>
          </a:xfrm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858169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EM08943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JUAN DE DIOS LEAL PERALES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EM07096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I. OROPEZA CASTAÑEDA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EM10033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BRENDA MELENDEZ CHARUR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7493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668554" y="3056818"/>
            <a:ext cx="1980000" cy="554266"/>
            <a:chOff x="5016000" y="1040447"/>
            <a:chExt cx="2157939" cy="876235"/>
          </a:xfrm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672178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EM07282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TELESFORO GARCÍA SUAREZ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EM07293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BLANCA E. LIMÓN GONZÁLEZ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8218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Verificadores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439471" y="3068246"/>
            <a:ext cx="1980000" cy="1175266"/>
            <a:chOff x="5284643" y="489913"/>
            <a:chExt cx="2157939" cy="1857969"/>
          </a:xfrm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284643" y="489913"/>
              <a:ext cx="2157939" cy="1740719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EM09910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E. GLORIA GUAJARDO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EM09911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R. ROMO GARZA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EM09912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REGINALDO SALDÍVAR RUEDA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EM09913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ORLANDO SÁNCHEZ MARTÍNEZ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284643" y="211338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Inspectores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6" name="Conector recto 35"/>
          <p:cNvCxnSpPr/>
          <p:nvPr/>
        </p:nvCxnSpPr>
        <p:spPr>
          <a:xfrm flipH="1">
            <a:off x="7533902" y="2639234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7" name="Conector recto 36"/>
          <p:cNvCxnSpPr/>
          <p:nvPr/>
        </p:nvCxnSpPr>
        <p:spPr>
          <a:xfrm flipH="1">
            <a:off x="1774615" y="2638765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06773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Conector recto 35"/>
          <p:cNvCxnSpPr/>
          <p:nvPr/>
        </p:nvCxnSpPr>
        <p:spPr>
          <a:xfrm flipH="1">
            <a:off x="7664904" y="2025373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5" name="Conector recto 34"/>
          <p:cNvCxnSpPr/>
          <p:nvPr/>
        </p:nvCxnSpPr>
        <p:spPr>
          <a:xfrm flipH="1">
            <a:off x="4564262" y="2018845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 flipH="1">
            <a:off x="10423446" y="2025155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1" name="Conector recto 20"/>
          <p:cNvCxnSpPr/>
          <p:nvPr/>
        </p:nvCxnSpPr>
        <p:spPr>
          <a:xfrm flipH="1">
            <a:off x="1774615" y="2025155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 flipH="1">
            <a:off x="6096492" y="1458131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ECOPARQUE 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4996" y="1270259"/>
            <a:ext cx="2340000" cy="389165"/>
            <a:chOff x="5016000" y="1040449"/>
            <a:chExt cx="2157939" cy="615227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HILDA RIVERA CAZARES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84615" y="2486172"/>
            <a:ext cx="1980000" cy="432000"/>
            <a:chOff x="5016000" y="1297730"/>
            <a:chExt cx="2157939" cy="787240"/>
          </a:xfrm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297730"/>
              <a:ext cx="2157939" cy="675588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EM09935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REYNALDO CASTAÑEDA RDZ</a:t>
              </a:r>
              <a:r>
                <a:rPr lang="es-ES" sz="800" b="1" dirty="0" smtClean="0">
                  <a:solidFill>
                    <a:prstClr val="black"/>
                  </a:solidFill>
                </a:rPr>
                <a:t>.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5047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Jardinero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" name="Conector recto 18"/>
          <p:cNvCxnSpPr/>
          <p:nvPr/>
        </p:nvCxnSpPr>
        <p:spPr>
          <a:xfrm flipH="1">
            <a:off x="1780667" y="2028531"/>
            <a:ext cx="864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565070" y="2467609"/>
            <a:ext cx="1980000" cy="460486"/>
            <a:chOff x="5016000" y="1054928"/>
            <a:chExt cx="2157939" cy="727978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54928"/>
              <a:ext cx="2157939" cy="682945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EM09246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DANIEL GARNICA FLORES </a:t>
              </a: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4840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Jardinero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438869" y="2464233"/>
            <a:ext cx="1980000" cy="791346"/>
            <a:chOff x="5016000" y="833938"/>
            <a:chExt cx="2157939" cy="1251032"/>
          </a:xfrm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33938"/>
              <a:ext cx="2157939" cy="1139380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EM09389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RAMIRO SÁNCHEZ MARTÍNEZ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EM09247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PEDRO NEIRA JUÁREZ </a:t>
              </a:r>
              <a:endParaRPr lang="es-ES" sz="1000" b="1" dirty="0" smtClean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EM09920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EDGAR GALINDO RAMOS </a:t>
              </a:r>
              <a:r>
                <a:rPr lang="es-ES" sz="800" b="1" dirty="0" smtClean="0">
                  <a:solidFill>
                    <a:prstClr val="black"/>
                  </a:solidFill>
                </a:rPr>
                <a:t>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5047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Jardinero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685710" y="2473109"/>
            <a:ext cx="1980000" cy="746743"/>
            <a:chOff x="5016000" y="1113496"/>
            <a:chExt cx="2157939" cy="1360800"/>
          </a:xfrm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13496"/>
              <a:ext cx="2157939" cy="1235316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EM10294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RAMON SANCHEZ GAMEZ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EM10295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LEONOR RDZ. HERNANDEZ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EM10296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ANTONIO SEGURA LOPEZ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23979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Jardinero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3746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Conector recto 38"/>
          <p:cNvCxnSpPr/>
          <p:nvPr/>
        </p:nvCxnSpPr>
        <p:spPr>
          <a:xfrm flipH="1">
            <a:off x="10433943" y="2646399"/>
            <a:ext cx="2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8" name="Conector recto 37"/>
          <p:cNvCxnSpPr/>
          <p:nvPr/>
        </p:nvCxnSpPr>
        <p:spPr>
          <a:xfrm flipH="1">
            <a:off x="1791074" y="2648800"/>
            <a:ext cx="2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 flipH="1">
            <a:off x="6078659" y="1624435"/>
            <a:ext cx="2" cy="15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DESPACHO DEL ALCALDE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9" name="Grupo 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818662" y="1270935"/>
            <a:ext cx="2520000" cy="434975"/>
            <a:chOff x="5015999" y="1040449"/>
            <a:chExt cx="2160001" cy="599536"/>
          </a:xfrm>
        </p:grpSpPr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5999" y="1040449"/>
              <a:ext cx="2160000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b="1" dirty="0" smtClean="0">
                  <a:solidFill>
                    <a:schemeClr val="tx1"/>
                  </a:solidFill>
                </a:rPr>
                <a:t>MARIO ALBERTO DAVILA DELGADO </a:t>
              </a:r>
              <a:endParaRPr lang="es-E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60000" cy="21880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EM09773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r>
                <a:rPr lang="es-ES" sz="1000" dirty="0" smtClean="0">
                  <a:solidFill>
                    <a:schemeClr val="tx1"/>
                  </a:solidFill>
                </a:rPr>
                <a:t>Presidente </a:t>
              </a:r>
              <a:r>
                <a:rPr lang="es-ES" sz="1000" kern="1200" dirty="0" smtClean="0">
                  <a:solidFill>
                    <a:schemeClr val="tx1"/>
                  </a:solidFill>
                </a:rPr>
                <a:t>Municipal</a:t>
              </a:r>
              <a:endParaRPr lang="es-ES" sz="900" kern="12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</p:grpSp>
      <p:grpSp>
        <p:nvGrpSpPr>
          <p:cNvPr id="12" name="Grupo 1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98353" y="2001308"/>
            <a:ext cx="2160000" cy="389165"/>
            <a:chOff x="5016000" y="1040449"/>
            <a:chExt cx="2157939" cy="615227"/>
          </a:xfrm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YOLANDA O. ACUÑA CONTRERAS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>
                  <a:solidFill>
                    <a:prstClr val="black"/>
                  </a:solidFill>
                </a:rPr>
                <a:t>Jefe </a:t>
              </a:r>
              <a:r>
                <a:rPr lang="es-ES" sz="700" dirty="0" smtClean="0">
                  <a:solidFill>
                    <a:prstClr val="black"/>
                  </a:solidFill>
                </a:rPr>
                <a:t>de Despacho Ejecutivo Municipal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" name="Grupo 1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01076" y="2896287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MYRNA OFELIA FUENTES ÁVILA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EM06940  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2" name="Grupo 2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0446" y="2896288"/>
            <a:ext cx="2016000" cy="662426"/>
            <a:chOff x="5016000" y="1040449"/>
            <a:chExt cx="2157939" cy="1047218"/>
          </a:xfrm>
          <a:solidFill>
            <a:srgbClr val="92D050"/>
          </a:solidFill>
        </p:grpSpPr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94101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EM09220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LIBERTAD VILLARREAL AGUIRRE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JORGE LUIS GAMEZ MARTINEZ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53168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Sec. Part. Alcalde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8" name="Grupo 2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443917" y="2892818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MARIA BLANCA ENRÍQUEZ ALDACO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EM09836  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7" name="Conector recto 36"/>
          <p:cNvCxnSpPr/>
          <p:nvPr/>
        </p:nvCxnSpPr>
        <p:spPr>
          <a:xfrm flipH="1">
            <a:off x="1795000" y="2642661"/>
            <a:ext cx="864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4446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6" name="Conector recto 85"/>
          <p:cNvCxnSpPr/>
          <p:nvPr/>
        </p:nvCxnSpPr>
        <p:spPr>
          <a:xfrm flipH="1">
            <a:off x="2883139" y="1605273"/>
            <a:ext cx="54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70" name="Conector recto 169"/>
          <p:cNvCxnSpPr/>
          <p:nvPr/>
        </p:nvCxnSpPr>
        <p:spPr>
          <a:xfrm>
            <a:off x="10895665" y="2099719"/>
            <a:ext cx="0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69" name="Conector recto 168"/>
          <p:cNvCxnSpPr/>
          <p:nvPr/>
        </p:nvCxnSpPr>
        <p:spPr>
          <a:xfrm>
            <a:off x="8492929" y="2106210"/>
            <a:ext cx="0" cy="15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4851" y="1292086"/>
            <a:ext cx="2" cy="187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3700211" y="2106210"/>
            <a:ext cx="0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FORESTACIÓN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1298536" y="2098785"/>
            <a:ext cx="0" cy="13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1298697" y="2104416"/>
            <a:ext cx="961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1887" y="2765145"/>
            <a:ext cx="1980000" cy="389165"/>
            <a:chOff x="5016000" y="1040449"/>
            <a:chExt cx="2157939" cy="615227"/>
          </a:xfrm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GERARDO LÓPEZ SÁENZ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EM07468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Actividades Rio Monclova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3" name="Grupo 6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915238" y="2439748"/>
            <a:ext cx="1980000" cy="389165"/>
            <a:chOff x="5016000" y="1040449"/>
            <a:chExt cx="2157939" cy="615227"/>
          </a:xfrm>
        </p:grpSpPr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BRANDON REYES RUEDA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EM09337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Zona Sur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4" name="Grupo 10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1694" y="994945"/>
            <a:ext cx="2340000" cy="389165"/>
            <a:chOff x="5016000" y="1040449"/>
            <a:chExt cx="2157939" cy="615227"/>
          </a:xfrm>
        </p:grpSpPr>
        <p:sp>
          <p:nvSpPr>
            <p:cNvPr id="105" name="Rectángulo 10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OBET VILLARREAL CERVANTES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6" name="Rectángulo 10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EM08290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Forestación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7" name="Grupo 10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08538" y="2430585"/>
            <a:ext cx="1980000" cy="1146713"/>
            <a:chOff x="5016000" y="894340"/>
            <a:chExt cx="2157939" cy="1812829"/>
          </a:xfrm>
        </p:grpSpPr>
        <p:sp>
          <p:nvSpPr>
            <p:cNvPr id="149" name="Rectángulo 1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94340"/>
              <a:ext cx="2157939" cy="1628008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EM04867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ELISEO ALMANZA RAMÍREZ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EM08292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ANDRÉS TOVAR SANDOVAL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EM04572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ROGELIO NAVARRETE FLORES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EM05979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ARTURO CARRIZALES MARTÍNEZ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EM10047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JAVIER MENDEZ TREJO</a:t>
              </a:r>
            </a:p>
          </p:txBody>
        </p:sp>
        <p:sp>
          <p:nvSpPr>
            <p:cNvPr id="150" name="Rectángulo 14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47266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57" name="Grupo 15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267774" y="1426893"/>
            <a:ext cx="1980000" cy="384831"/>
            <a:chOff x="5016000" y="1040449"/>
            <a:chExt cx="2157939" cy="608375"/>
          </a:xfrm>
        </p:grpSpPr>
        <p:sp>
          <p:nvSpPr>
            <p:cNvPr id="158" name="Rectángulo 15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DEL C. MIRLES CANTÚ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59" name="Rectángulo 15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2764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EM09508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63" name="Grupo 16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716650" y="2435652"/>
            <a:ext cx="1980000" cy="389165"/>
            <a:chOff x="5016000" y="1040449"/>
            <a:chExt cx="2157939" cy="615227"/>
          </a:xfrm>
        </p:grpSpPr>
        <p:sp>
          <p:nvSpPr>
            <p:cNvPr id="164" name="Rectángulo 16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MANUEL MEDELLÍN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5" name="Rectángulo 16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EM08345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Supervisor Zona Norte </a:t>
              </a:r>
            </a:p>
          </p:txBody>
        </p:sp>
      </p:grpSp>
      <p:grpSp>
        <p:nvGrpSpPr>
          <p:cNvPr id="166" name="Grupo 16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13562" y="2435652"/>
            <a:ext cx="1980000" cy="389165"/>
            <a:chOff x="5016000" y="1040449"/>
            <a:chExt cx="2157939" cy="615227"/>
          </a:xfrm>
        </p:grpSpPr>
        <p:sp>
          <p:nvSpPr>
            <p:cNvPr id="167" name="Rectángulo 1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LUIS EDGAR IBARRA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8" name="Rectángulo 1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EM07725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Zona Sur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2" name="Grupo 17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4285" y="1812892"/>
            <a:ext cx="1980000" cy="653127"/>
            <a:chOff x="5016000" y="1040445"/>
            <a:chExt cx="2157939" cy="1032523"/>
          </a:xfrm>
        </p:grpSpPr>
        <p:sp>
          <p:nvSpPr>
            <p:cNvPr id="173" name="Rectángulo 17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5"/>
              <a:ext cx="2157939" cy="853683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EM08300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ELOY VILLARREAL CERVANTES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EM10095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DAVID PUENTE MEDINA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EM10127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GARCIA GRANADOS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4" name="Rectángulo 1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3846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5" name="Grupo 1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716650" y="2926976"/>
            <a:ext cx="1983145" cy="1149437"/>
            <a:chOff x="5016000" y="894340"/>
            <a:chExt cx="2161367" cy="1817136"/>
          </a:xfrm>
        </p:grpSpPr>
        <p:sp>
          <p:nvSpPr>
            <p:cNvPr id="176" name="Rectángulo 1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94340"/>
              <a:ext cx="2157939" cy="1595967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EM04465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FLORIÁN JIMÉNEZ SANTILLÁN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EM03336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PABLO ALMANZA GARCÍA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EM00567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FAUSTINO RAMOS AGUIRRE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EM02560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IBARRA GUARDIOLA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EM03239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RENE CARRIZALES DE LA CERDA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EM10072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LUIS ROMO GARZA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77" name="Rectángulo 1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9428" y="24769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8" name="Grupo 17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5254" y="3357980"/>
            <a:ext cx="1980001" cy="490027"/>
            <a:chOff x="5015999" y="1973526"/>
            <a:chExt cx="2157940" cy="919438"/>
          </a:xfrm>
        </p:grpSpPr>
        <p:sp>
          <p:nvSpPr>
            <p:cNvPr id="179" name="Rectángulo 17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973526"/>
              <a:ext cx="2157939" cy="696705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EM09231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OLGA ORTIZ GONZALES 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EM10086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HILDA BARBOZA SANDOVAL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80" name="Rectángulo 17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2587215"/>
              <a:ext cx="2157939" cy="30574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81" name="Grupo 18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18029" y="2999189"/>
            <a:ext cx="1980001" cy="358436"/>
            <a:chOff x="5015999" y="1894738"/>
            <a:chExt cx="2157940" cy="566649"/>
          </a:xfrm>
        </p:grpSpPr>
        <p:sp>
          <p:nvSpPr>
            <p:cNvPr id="182" name="Rectángulo 18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894738"/>
              <a:ext cx="2157939" cy="509469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EM09741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LUIS RODRÍGUEZ ZACARÍAS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83" name="Rectángulo 18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222688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84" name="Grupo 18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909071" y="2925106"/>
            <a:ext cx="1980000" cy="1015147"/>
            <a:chOff x="5016000" y="1641255"/>
            <a:chExt cx="2157939" cy="1604836"/>
          </a:xfrm>
        </p:grpSpPr>
        <p:sp>
          <p:nvSpPr>
            <p:cNvPr id="185" name="Rectángulo 18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641255"/>
              <a:ext cx="2157939" cy="1420417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EM02504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MARIO MORENO RAMOS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EM08839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VEGA HERNÁNDEZ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EM10084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MANUEL HERNANDEZ MTZ.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EM10085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NALLELY ROBLEDO JIMENEZ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EM10306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CARLOS MARTINEZ PEREZ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86" name="Rectángulo 18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011591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7" name="Conector recto 186"/>
          <p:cNvCxnSpPr/>
          <p:nvPr/>
        </p:nvCxnSpPr>
        <p:spPr>
          <a:xfrm>
            <a:off x="2498686" y="2091244"/>
            <a:ext cx="0" cy="39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88" name="Grupo 18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8686" y="4390952"/>
            <a:ext cx="1980000" cy="389165"/>
            <a:chOff x="5016000" y="1040449"/>
            <a:chExt cx="2157939" cy="615228"/>
          </a:xfrm>
          <a:solidFill>
            <a:schemeClr val="bg1">
              <a:lumMod val="95000"/>
            </a:schemeClr>
          </a:solidFill>
        </p:grpSpPr>
        <p:sp>
          <p:nvSpPr>
            <p:cNvPr id="189" name="Rectángulo 18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MAGAÑA HUITRON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0" name="Rectángulo 18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50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EM09923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Peticiones Ciudadanas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1" name="Conector recto 190"/>
          <p:cNvCxnSpPr/>
          <p:nvPr/>
        </p:nvCxnSpPr>
        <p:spPr>
          <a:xfrm>
            <a:off x="4931694" y="2102908"/>
            <a:ext cx="0" cy="39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92" name="Grupo 19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941694" y="4399601"/>
            <a:ext cx="1980000" cy="389165"/>
            <a:chOff x="5016000" y="1040449"/>
            <a:chExt cx="2157939" cy="615228"/>
          </a:xfrm>
          <a:solidFill>
            <a:schemeClr val="bg1">
              <a:lumMod val="95000"/>
            </a:schemeClr>
          </a:solidFill>
        </p:grpSpPr>
        <p:sp>
          <p:nvSpPr>
            <p:cNvPr id="193" name="Rectángulo 19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R. LAFUENTE GUERECA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4" name="Rectángulo 19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50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EM08608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Plazas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5" name="Conector recto 194"/>
          <p:cNvCxnSpPr/>
          <p:nvPr/>
        </p:nvCxnSpPr>
        <p:spPr>
          <a:xfrm>
            <a:off x="7326601" y="2096685"/>
            <a:ext cx="0" cy="39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96" name="Grupo 19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336601" y="4396393"/>
            <a:ext cx="1980000" cy="389165"/>
            <a:chOff x="5016000" y="1040449"/>
            <a:chExt cx="2157939" cy="615228"/>
          </a:xfrm>
          <a:solidFill>
            <a:schemeClr val="bg1">
              <a:lumMod val="95000"/>
            </a:schemeClr>
          </a:solidFill>
        </p:grpSpPr>
        <p:sp>
          <p:nvSpPr>
            <p:cNvPr id="197" name="Rectángulo 19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LUIS A. REYES BALLESTEROS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8" name="Rectángulo 19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50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EM09334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Plazas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9" name="Conector recto 198"/>
          <p:cNvCxnSpPr/>
          <p:nvPr/>
        </p:nvCxnSpPr>
        <p:spPr>
          <a:xfrm>
            <a:off x="9695393" y="2094891"/>
            <a:ext cx="0" cy="39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0" name="Grupo 19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5393" y="4394599"/>
            <a:ext cx="1980000" cy="389165"/>
            <a:chOff x="5016000" y="1040449"/>
            <a:chExt cx="2157939" cy="615228"/>
          </a:xfrm>
          <a:solidFill>
            <a:schemeClr val="bg1">
              <a:lumMod val="95000"/>
            </a:schemeClr>
          </a:solidFill>
        </p:grpSpPr>
        <p:sp>
          <p:nvSpPr>
            <p:cNvPr id="201" name="Rectángulo 20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SAÚL A. MARTÍNEZ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02" name="Rectángulo 20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50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EM04881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de Pipas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6" name="Grupo 6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1783" y="4927595"/>
            <a:ext cx="1987353" cy="1647951"/>
            <a:chOff x="5016000" y="894338"/>
            <a:chExt cx="2165954" cy="2605232"/>
          </a:xfrm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94338"/>
              <a:ext cx="2157940" cy="240727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EM09687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CESAR A. BARBOZA JIMÉNEZ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EM09692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JESÚS H. DE LA CRUZ RAMÍREZ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EM09985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LUIS ZAVALA CONTRERAS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EM10061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LUIS A. MORALES GUAJARDO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EM10133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PINALES FLORES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EM10159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JESUS F. MARTINEZ DIAZ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EM10172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LUIS JIMENEZ PINEDA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EM10202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YUVIGILDA ARREOLA RDZ.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EM10211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JESUS RUIZ MARTINEZ </a:t>
              </a: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24015" y="326507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9" name="Grupo 6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938020" y="4931937"/>
            <a:ext cx="1980000" cy="1564345"/>
            <a:chOff x="5016000" y="616887"/>
            <a:chExt cx="2157939" cy="2473060"/>
          </a:xfrm>
        </p:grpSpPr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616887"/>
              <a:ext cx="2157939" cy="2328200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EM03137 </a:t>
              </a:r>
              <a:r>
                <a:rPr lang="es-ES" sz="800" b="1" dirty="0" smtClean="0">
                  <a:solidFill>
                    <a:schemeClr val="tx1"/>
                  </a:solidFill>
                </a:rPr>
                <a:t>FRANCISCO GUTIÉRREZ MEDRANO </a:t>
              </a:r>
              <a:endParaRPr lang="es-ES" sz="1000" b="1" dirty="0" smtClean="0">
                <a:solidFill>
                  <a:schemeClr val="tx1"/>
                </a:solidFill>
              </a:endParaRP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EM08303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EDUARDO MORENO PONCE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EM07126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M. OLIVERA RAMOS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EM07939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A. CASTILLO GARCÍA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EM09357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M. PÉREZ CORTES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EM08889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SOTERO MARTÍNEZ HERNÁNDEZ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EM09362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M. SAUCEDO BRIONES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EM09587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A. SÁNCHEZ GARCÍA 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EM10243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EDUARDO ROMO GARCIA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85544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336601" y="4931938"/>
            <a:ext cx="1980000" cy="1526672"/>
            <a:chOff x="5016000" y="616889"/>
            <a:chExt cx="2157939" cy="2413504"/>
          </a:xfrm>
        </p:grpSpPr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616889"/>
              <a:ext cx="2157939" cy="2181647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EM00178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ERNESTO ALARCÓN NEIRA 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EM00729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GUSMARO CAMPOS ESTRADA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EM07040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SALAZAR SILLAS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EM09393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FRANCISCO J. URQUIDI ROJAS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EM09366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CARLOS VALDEZ MORENO 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EM09604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BORJAS OLVERA 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EM07769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A. SÁNCHEZ ARÉVALO 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EM08307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JORGE A. SMITH BRISEÑO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EM07029 </a:t>
              </a:r>
              <a:r>
                <a:rPr lang="es-ES" sz="1000" b="1" dirty="0">
                  <a:solidFill>
                    <a:schemeClr val="tx1"/>
                  </a:solidFill>
                </a:rPr>
                <a:t>TOMAS ORTIZ DÍAZ 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  </a:t>
              </a: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79589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7" name="Grupo 7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5394" y="4934938"/>
            <a:ext cx="1980000" cy="1333242"/>
            <a:chOff x="5016001" y="894338"/>
            <a:chExt cx="2157940" cy="2107711"/>
          </a:xfrm>
        </p:grpSpPr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894338"/>
              <a:ext cx="2157940" cy="1982314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EM04649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EFRAÍN DE LA CRUZ FRANCO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EM04298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ALBERTO PEDRAZA PÉREZ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EM05429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ASBIEL I. ALMANZA RAMÍREZ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EM02490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HÉCTOR H. MONTES CAMPOS 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EM05026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ROQUE HERNÁNDEZ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EM08594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VÁZQUEZ RAMOS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EM09634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F. MARINES RODRIGUEZ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1" y="276754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3" name="Grupo 8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955613" y="1398672"/>
            <a:ext cx="1980001" cy="429820"/>
            <a:chOff x="5015999" y="2067205"/>
            <a:chExt cx="2157940" cy="679498"/>
          </a:xfrm>
        </p:grpSpPr>
        <p:sp>
          <p:nvSpPr>
            <p:cNvPr id="84" name="Rectángulo 8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067205"/>
              <a:ext cx="2157939" cy="499713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EM10014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NATALIA LOPEZ GUAJARDO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251220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0" name="Grupo 8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10553" y="3576718"/>
            <a:ext cx="1980000" cy="359795"/>
            <a:chOff x="5016000" y="1086880"/>
            <a:chExt cx="2157939" cy="568796"/>
          </a:xfrm>
        </p:grpSpPr>
        <p:sp>
          <p:nvSpPr>
            <p:cNvPr id="91" name="Rectángulo 9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86880"/>
              <a:ext cx="2157939" cy="46302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HECTOR M. MORALES GARCIA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2" name="Rectángulo 9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EM10073</a:t>
              </a:r>
              <a:r>
                <a:rPr lang="es-ES" sz="800" dirty="0" smtClean="0">
                  <a:solidFill>
                    <a:prstClr val="black"/>
                  </a:solidFill>
                </a:rPr>
                <a:t> Intendente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5633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Conector recto 33"/>
          <p:cNvCxnSpPr/>
          <p:nvPr/>
        </p:nvCxnSpPr>
        <p:spPr>
          <a:xfrm flipH="1">
            <a:off x="6087139" y="1959386"/>
            <a:ext cx="18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0" name="Conector recto 49"/>
          <p:cNvCxnSpPr/>
          <p:nvPr/>
        </p:nvCxnSpPr>
        <p:spPr>
          <a:xfrm>
            <a:off x="10905544" y="246871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4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OBRAS PUBLICAS </a:t>
            </a: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1614518" y="2461644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87139" y="1398695"/>
            <a:ext cx="2815" cy="252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1612915" y="2469373"/>
            <a:ext cx="928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139" y="1266110"/>
            <a:ext cx="2340000" cy="389165"/>
            <a:chOff x="5016000" y="1040449"/>
            <a:chExt cx="2157939" cy="615227"/>
          </a:xfrm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628246" y="1763494"/>
            <a:ext cx="2160000" cy="423123"/>
            <a:chOff x="5016000" y="1077112"/>
            <a:chExt cx="2157939" cy="668912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77112"/>
              <a:ext cx="2157939" cy="52476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EM09974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LUIS G. SALDAÑA MORENO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1152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7139" y="3022564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LAURA K. OJEDA LIRA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EM03120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839273" y="2767376"/>
            <a:ext cx="2160000" cy="891200"/>
            <a:chOff x="5016000" y="1040445"/>
            <a:chExt cx="2157939" cy="1408892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5"/>
              <a:ext cx="2157939" cy="119515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EM06997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JAVIER ROBLES GONZÁLEZ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EM09975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SHEILA ARREOLA ROSALES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EM04222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CESAR A. </a:t>
              </a:r>
              <a:r>
                <a:rPr lang="es-ES" sz="1000" b="1" dirty="0">
                  <a:solidFill>
                    <a:schemeClr val="tx1"/>
                  </a:solidFill>
                </a:rPr>
                <a:t>RODRÍGUEZ FALCÓN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EM10083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KEVIN A. GALVAN DE LA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21483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7139" y="3866418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VÍCTOR MALDONADO JUÁREZ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EM03155 </a:t>
              </a:r>
              <a:r>
                <a:rPr lang="es-ES" sz="800" dirty="0" smtClean="0">
                  <a:solidFill>
                    <a:prstClr val="black"/>
                  </a:solidFill>
                </a:rPr>
                <a:t>Chofer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43513" y="2762762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SINTIA MARVILA OLVEDA DE LA ROSA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EM08964 </a:t>
              </a:r>
              <a:r>
                <a:rPr lang="es-ES" sz="800" dirty="0" smtClean="0">
                  <a:solidFill>
                    <a:prstClr val="black"/>
                  </a:solidFill>
                </a:rPr>
                <a:t>Atención Ciudadana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7139" y="2279702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RODOLFO HERNANDEZ DE LA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EM10006 </a:t>
              </a: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258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ángulo redondeado 3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PAVIMENTACIÓN Y SUPERVISORES </a:t>
            </a: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37" name="Conector recto 36"/>
          <p:cNvCxnSpPr/>
          <p:nvPr/>
        </p:nvCxnSpPr>
        <p:spPr>
          <a:xfrm>
            <a:off x="7391184" y="264079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>
            <a:off x="4769098" y="2634552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0004682" y="2634552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12751" y="2638848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80142" y="1631512"/>
            <a:ext cx="0" cy="21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89026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ALFONSO RAMOS MOLINA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EM02988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4546" y="2639509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88884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A. SÁNCHEZ DÁVALOS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EM08509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87687" y="288916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IVÁN ANTONIO CAMPOS CÁRDENAS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EM09298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4" name="Grupo 4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0758" y="1983686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MARINES CARRIÓN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EM05147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Depto. Pavimentación/Obras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07330" y="1386274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0" name="Grupo 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414247" y="288884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MARCO ANTONIO ZAMORA CAMPOS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EM06998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87330" y="372595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RICARDO ROSALES BORREGO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EM07537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7133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ángulo redondeado 3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COPLADEM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37" name="Conector recto 36"/>
          <p:cNvCxnSpPr/>
          <p:nvPr/>
        </p:nvCxnSpPr>
        <p:spPr>
          <a:xfrm>
            <a:off x="7391184" y="2523836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>
            <a:off x="4769098" y="2517589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0004682" y="2517589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12751" y="2521885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80142" y="1514549"/>
            <a:ext cx="7760" cy="10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77330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MARIA DE LOS ANGELES RIVAS CORTES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EM04444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4546" y="2522546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77188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JENNYFER A. HERNÁNDEZ GONZÁLEZ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EM08764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87687" y="2772201"/>
            <a:ext cx="1980000" cy="556224"/>
            <a:chOff x="5016000" y="1040447"/>
            <a:chExt cx="2157939" cy="879329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8226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EM07319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YOLANDA SEGURA SOSA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EM08230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YOHANA FUENTES ORDOÑEZ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852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Supervisores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410709" y="2771886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BEATRIZ ABIGAIL BARRIOS RAMOS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EM07840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07330" y="1269311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1469" y="1865434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ALMA GONZÁLEZ VÁZQUEZ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EM06386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Departamento COPLADEM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841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cto 7"/>
          <p:cNvCxnSpPr/>
          <p:nvPr/>
        </p:nvCxnSpPr>
        <p:spPr>
          <a:xfrm flipH="1">
            <a:off x="6090773" y="1626941"/>
            <a:ext cx="2" cy="12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9622" y="271319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MARY JOSÉ ZERTUCHE FLORES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EM08830</a:t>
              </a:r>
              <a:r>
                <a:rPr lang="es-ES" sz="800" dirty="0" smtClean="0">
                  <a:solidFill>
                    <a:prstClr val="black"/>
                  </a:solidFill>
                </a:rPr>
                <a:t> Dibujante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20" name="Rectángulo redondeado 19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PROYECTOS Y DISEÑO 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pic>
        <p:nvPicPr>
          <p:cNvPr id="21" name="Imagen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22" name="Grupo 2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9622" y="1941789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ALICIA RODRÍGUEZ RAMOS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EM04379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Depto. Proyectos y Diseño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963" y="126931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1853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1" name="Conector recto 50"/>
          <p:cNvCxnSpPr/>
          <p:nvPr/>
        </p:nvCxnSpPr>
        <p:spPr>
          <a:xfrm flipH="1">
            <a:off x="4509229" y="2234828"/>
            <a:ext cx="298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2" name="Rectángulo redondeado 3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TOPOGRAFÍA 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29" name="Conector recto 28"/>
          <p:cNvCxnSpPr/>
          <p:nvPr/>
        </p:nvCxnSpPr>
        <p:spPr>
          <a:xfrm>
            <a:off x="10015315" y="2803840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23384" y="2808136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90775" y="1525182"/>
            <a:ext cx="0" cy="16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2235179" y="2808797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25315" y="313256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MARCO A. SÁNCHEZ ESPARZA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EM03479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9899" y="3132568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NÁJERA CASTAÑEDA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EM03730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963" y="1279944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4655" y="2041152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LUIS ROCHA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EM00441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Cuadrilla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9" name="Grupo 3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42037" y="312959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JAIME TIJERINA 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EM04685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799731" y="204115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ALFONSO HERNÁNDEZ SADE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EM04536</a:t>
              </a:r>
              <a:r>
                <a:rPr lang="es-ES" sz="800" dirty="0" smtClean="0">
                  <a:solidFill>
                    <a:prstClr val="black"/>
                  </a:solidFill>
                </a:rPr>
                <a:t> Topógrafo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409578" y="204115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MANUEL MELGAREJO MALDONADO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EM09221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1564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>
            <a:off x="8663551" y="2516084"/>
            <a:ext cx="0" cy="13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0" name="Conector recto 39"/>
          <p:cNvCxnSpPr/>
          <p:nvPr/>
        </p:nvCxnSpPr>
        <p:spPr>
          <a:xfrm>
            <a:off x="3492582" y="2523152"/>
            <a:ext cx="0" cy="13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2" name="Rectángulo redondeado 3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CUADRILLA DE CONSTRUCCIÓN 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37" name="Conector recto 36"/>
          <p:cNvCxnSpPr/>
          <p:nvPr/>
        </p:nvCxnSpPr>
        <p:spPr>
          <a:xfrm>
            <a:off x="7412451" y="2526717"/>
            <a:ext cx="0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Conector recto 35"/>
          <p:cNvCxnSpPr>
            <a:endCxn id="44" idx="2"/>
          </p:cNvCxnSpPr>
          <p:nvPr/>
        </p:nvCxnSpPr>
        <p:spPr>
          <a:xfrm flipH="1">
            <a:off x="4767131" y="2517589"/>
            <a:ext cx="0" cy="64975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0004682" y="2517589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12751" y="2521885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80142" y="1514549"/>
            <a:ext cx="7760" cy="10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77330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F. SIFUENTES ZÚÑIGA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EM01927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4546" y="2522546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77188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ELEODORO GÁMEZ CHÁVEZ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1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EM00836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410709" y="2771886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ALBERTO HERRERA SOTO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EM01477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07330" y="1269311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4022" y="1861092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VÍCTOR M. MENDOZA TAMAYO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EM04014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Cuadrilla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9" name="Grupo 3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77131" y="277817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I. REQUENA CAMPOS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EM00793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677089" y="376088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RIGOBERTO ESQUIVEL LARA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EM10040</a:t>
              </a:r>
              <a:r>
                <a:rPr lang="es-ES" sz="800" dirty="0" smtClean="0">
                  <a:solidFill>
                    <a:prstClr val="black"/>
                  </a:solidFill>
                </a:rPr>
                <a:t> Velador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502582" y="375716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EDGAR OMAR GARCÍA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EM04012</a:t>
              </a:r>
              <a:r>
                <a:rPr lang="es-ES" sz="800" dirty="0" smtClean="0">
                  <a:solidFill>
                    <a:prstClr val="black"/>
                  </a:solidFill>
                </a:rPr>
                <a:t> Plomero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3610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4" name="Conector recto 83"/>
          <p:cNvCxnSpPr/>
          <p:nvPr/>
        </p:nvCxnSpPr>
        <p:spPr>
          <a:xfrm flipH="1">
            <a:off x="8664702" y="5640846"/>
            <a:ext cx="1967" cy="49224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3" name="Conector recto 82"/>
          <p:cNvCxnSpPr/>
          <p:nvPr/>
        </p:nvCxnSpPr>
        <p:spPr>
          <a:xfrm flipH="1">
            <a:off x="3554701" y="5646210"/>
            <a:ext cx="1967" cy="49224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1" name="Conector recto 80"/>
          <p:cNvCxnSpPr/>
          <p:nvPr/>
        </p:nvCxnSpPr>
        <p:spPr>
          <a:xfrm flipH="1">
            <a:off x="7307808" y="3625565"/>
            <a:ext cx="1967" cy="49224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2" name="Rectángulo redondeado 3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MAQUINARIA PESADA 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36" name="Conector recto 35"/>
          <p:cNvCxnSpPr/>
          <p:nvPr/>
        </p:nvCxnSpPr>
        <p:spPr>
          <a:xfrm flipH="1">
            <a:off x="4905692" y="3625949"/>
            <a:ext cx="1967" cy="49224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9999079" y="2747482"/>
            <a:ext cx="0" cy="28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2212751" y="2747482"/>
            <a:ext cx="0" cy="289674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80142" y="1486500"/>
            <a:ext cx="7760" cy="14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9436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1" indent="-45720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JESUS A. DE LA CERDA RUIZ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EM10093</a:t>
              </a:r>
              <a:r>
                <a:rPr lang="es-ES" sz="800" dirty="0" smtClean="0">
                  <a:solidFill>
                    <a:prstClr val="black"/>
                  </a:solidFill>
                </a:rPr>
                <a:t> Mecánico / Mantenimiento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4546" y="2747482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9422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ROGELIO PÉREZ REYES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EM01665 </a:t>
              </a:r>
              <a:r>
                <a:rPr lang="es-ES" sz="800" dirty="0">
                  <a:solidFill>
                    <a:prstClr val="black"/>
                  </a:solidFill>
                </a:rPr>
                <a:t>Mecánico / Mantenimiento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07330" y="1258680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2584" y="1749722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ALBERTO GARZA LEDEZMA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EM08193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Depto. Maquinaria Pesada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87330" y="223936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ALFREDO PADILLA REYNA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EM03038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917330" y="3928794"/>
            <a:ext cx="1980000" cy="1265317"/>
            <a:chOff x="5016000" y="232826"/>
            <a:chExt cx="2157939" cy="2000327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2826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EM03967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JOSÉ ALFREDO TORRES LÓPEZ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EM00191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JUAN DE LA ROSA RODRÍGUEZ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EM01306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SANTIAGO GALVÁN MARTÍNEZ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EM05203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ROGELIO BERNAL JIMÉNEZ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EM02728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SILVANO MATA SERRANO </a:t>
              </a: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>
                  <a:solidFill>
                    <a:prstClr val="black"/>
                  </a:solidFill>
                </a:rPr>
                <a:t>Chofer de Carga General </a:t>
              </a: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2751" y="3941604"/>
            <a:ext cx="1980000" cy="1265317"/>
            <a:chOff x="5016000" y="232826"/>
            <a:chExt cx="2157939" cy="2000327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2826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EM04295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JESÚS R. REZA JUÁREZ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EM04592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MIGUEL A. CAMERO DÍAZ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EM04593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HERIBERTO JUÁREZ GARCÍA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EM04854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FRANCISCO TORRES RAMÍREZ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EM09402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CRISTÓBAL MATA MARTÍNEZ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  <a:r>
                <a:rPr lang="es-ES" sz="600" dirty="0" smtClean="0">
                  <a:solidFill>
                    <a:prstClr val="black"/>
                  </a:solidFill>
                </a:rPr>
                <a:t>EM00455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JESÚS RODRÍGUEZ MORENO 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Chofer de Carga General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320104" y="3922763"/>
            <a:ext cx="1980000" cy="1265317"/>
            <a:chOff x="5016000" y="232826"/>
            <a:chExt cx="2157939" cy="2000327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2826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EM09342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ROBERTO HERNÁNDEZ ROQUE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EM09343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JOSÉ L. ÁLVAREZ CONTRERAS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EM08841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JOVANY LEIJA REQUENA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EM09341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JOSÉ A. JIMÉNEZ CARMONA </a:t>
              </a: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>
                  <a:solidFill>
                    <a:prstClr val="black"/>
                  </a:solidFill>
                </a:rPr>
                <a:t>Chofer de Carga General </a:t>
              </a: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3699668"/>
            <a:ext cx="1980000" cy="1692619"/>
            <a:chOff x="5016000" y="-129399"/>
            <a:chExt cx="2157939" cy="2675845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-129399"/>
              <a:ext cx="2157939" cy="247496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EM04643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ZACARÍAS VALDEZ GALINDO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EM04846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ALEJO ESPINOZA PÉREZ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EM04850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RAFAEL CARDIEL DE LA ROSA 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EM07299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CLAUDIO FERNÁNDEZ SALAS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EM07759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  <a:r>
                <a:rPr lang="es-ES" sz="950" b="1" dirty="0" smtClean="0">
                  <a:solidFill>
                    <a:prstClr val="black"/>
                  </a:solidFill>
                </a:rPr>
                <a:t>LEONARDO GALVÁN GALLEGOS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EM04993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FRANCISCO J. CHÁVEZ MÉNDEZ 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EM10180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GILBERTO LARA PUENTE </a:t>
              </a: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31194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Operador Maquinaria Pesada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564701" y="5918837"/>
            <a:ext cx="1980000" cy="570140"/>
            <a:chOff x="5016000" y="1040449"/>
            <a:chExt cx="2157939" cy="901329"/>
          </a:xfrm>
          <a:solidFill>
            <a:schemeClr val="bg1"/>
          </a:solidFill>
        </p:grpSpPr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6682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EM06702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OLEGARIO MTZ. ALVARADO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EM10281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F. ALVIZO PEREZ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0727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7" name="Grupo 7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684227" y="591465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SERGIO RODRÍGUEZ CANO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EM04116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V</a:t>
              </a:r>
              <a:r>
                <a:rPr lang="es-ES" sz="800" dirty="0" smtClean="0">
                  <a:solidFill>
                    <a:prstClr val="black"/>
                  </a:solidFill>
                </a:rPr>
                <a:t>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80" name="Conector recto 79"/>
          <p:cNvCxnSpPr/>
          <p:nvPr/>
        </p:nvCxnSpPr>
        <p:spPr>
          <a:xfrm flipH="1">
            <a:off x="2224546" y="3626064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2" name="Conector recto 81"/>
          <p:cNvCxnSpPr/>
          <p:nvPr/>
        </p:nvCxnSpPr>
        <p:spPr>
          <a:xfrm flipH="1">
            <a:off x="2224546" y="5642102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0" name="Conector recto 49"/>
          <p:cNvCxnSpPr/>
          <p:nvPr/>
        </p:nvCxnSpPr>
        <p:spPr>
          <a:xfrm flipH="1">
            <a:off x="6096208" y="5643372"/>
            <a:ext cx="1967" cy="49224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4159" y="5915359"/>
            <a:ext cx="1980000" cy="750000"/>
            <a:chOff x="5016000" y="1040444"/>
            <a:chExt cx="2157939" cy="1185669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4"/>
              <a:ext cx="2157939" cy="95116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EM10076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OFELIO ESQUIVEL MARTINEZ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EM10128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ADRIAN DE LA CERDA RUIZ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EM10288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GENARO LEDEZMA ROMAN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161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Mecánico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4329" y="294812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1" indent="-45720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FRANCISCO TREVIÑO HERRERA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EM10175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7357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ángulo redondeado 3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BACHEO 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37" name="Conector recto 36"/>
          <p:cNvCxnSpPr/>
          <p:nvPr/>
        </p:nvCxnSpPr>
        <p:spPr>
          <a:xfrm>
            <a:off x="7391184" y="2906107"/>
            <a:ext cx="0" cy="97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>
            <a:off x="4769098" y="2899860"/>
            <a:ext cx="0" cy="10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0004682" y="2899860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12751" y="2904156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80142" y="1514549"/>
            <a:ext cx="7760" cy="14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2224546" y="2904817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07330" y="1269311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9279" y="1801319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A. LINAJE IRUEGAS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EM08178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Departamento Bacheo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87330" y="234712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MANUEL DE JESÚS GARCÍA RIVAS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EM03298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Área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5584" y="3154157"/>
            <a:ext cx="1980000" cy="1274026"/>
            <a:chOff x="5016000" y="219058"/>
            <a:chExt cx="2157939" cy="2014095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19058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EM07344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OLIVERIO TORRES HERNÁNDEZ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EM08210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LUIS M. GARCÍA SIFUENTES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EM07661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DANIEL I. LÓPEZ GARCÍA 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EM08844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JAIME DE LA GARZA GUERRERO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de Cuadrilla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76980" y="3154157"/>
            <a:ext cx="1980000" cy="1274026"/>
            <a:chOff x="5016000" y="219058"/>
            <a:chExt cx="2157939" cy="2014095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19058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EM09367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JAIRO J. LLANAS RODRÍGUEZ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EM07691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ERASMO GARCÍA SIFUENTES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EM10144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>
                  <a:solidFill>
                    <a:prstClr val="black"/>
                  </a:solidFill>
                </a:rPr>
                <a:t>MAX BARRERA LOPEZ </a:t>
              </a: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de Cuadrilla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398010" y="3154157"/>
            <a:ext cx="1980000" cy="1274026"/>
            <a:chOff x="5016000" y="219058"/>
            <a:chExt cx="2157939" cy="2014095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19058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EM09504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ÓSCAR M. GARCÍA SIFUENTES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EM04575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MANUEL DE J. GARCÍA FLORES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EM03114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JESÚS DUQUE RODRÍGUEZ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EM08616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ALVIN MARTÍNEZ CRUZ </a:t>
              </a: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de Cuadrilla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26092" y="3154157"/>
            <a:ext cx="1980000" cy="1274026"/>
            <a:chOff x="5016000" y="219058"/>
            <a:chExt cx="2157939" cy="2014095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19058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EM05303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SALVADOR GUERRA MARTÍNEZ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EM08940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SERGIO CURA MARTÍNEZ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EM03220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MAURO A. CABRERA ESPARZA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EM05029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PABLO RODRÍGUEZ MARTÍNEZ</a:t>
              </a: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de Cuadrilla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5234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Conector recto 28"/>
          <p:cNvCxnSpPr/>
          <p:nvPr/>
        </p:nvCxnSpPr>
        <p:spPr>
          <a:xfrm>
            <a:off x="9830089" y="2500602"/>
            <a:ext cx="0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" name="Conector recto 6"/>
          <p:cNvCxnSpPr/>
          <p:nvPr/>
        </p:nvCxnSpPr>
        <p:spPr>
          <a:xfrm>
            <a:off x="2234017" y="2502216"/>
            <a:ext cx="0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0896" y="1604351"/>
            <a:ext cx="2" cy="90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56374" y="2871963"/>
            <a:ext cx="1980000" cy="388800"/>
            <a:chOff x="5016000" y="1299968"/>
            <a:chExt cx="2157939" cy="644836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299968"/>
              <a:ext cx="2157939" cy="53469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EM08533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MIGUEL TONCHE HUERTA</a:t>
              </a: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1030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Inspectores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34379" y="2502877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0" name="Rectángulo redondeado 19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DESARROLLO URBANO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pic>
        <p:nvPicPr>
          <p:cNvPr id="21" name="Imagen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8596" y="126931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1" name="Grupo 4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42268" y="2799007"/>
            <a:ext cx="1980000" cy="405682"/>
            <a:chOff x="5016000" y="1303465"/>
            <a:chExt cx="2157939" cy="641339"/>
          </a:xfrm>
          <a:solidFill>
            <a:schemeClr val="bg1"/>
          </a:solidFill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303465"/>
              <a:ext cx="2157939" cy="53119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EM08042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DENISSE I. MEJÍA TORRES </a:t>
              </a: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1030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Auxiliares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9279" y="1879697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ARTURO RODRIGUEZ MUÑOZ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EM10190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Departamento Desarrollo Urbano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9391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3" name="Conector recto 112"/>
          <p:cNvCxnSpPr/>
          <p:nvPr/>
        </p:nvCxnSpPr>
        <p:spPr>
          <a:xfrm>
            <a:off x="9337414" y="2871478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1" name="Conector recto 110"/>
          <p:cNvCxnSpPr/>
          <p:nvPr/>
        </p:nvCxnSpPr>
        <p:spPr>
          <a:xfrm>
            <a:off x="1418991" y="3432444"/>
            <a:ext cx="0" cy="5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2" name="Conector recto 111"/>
          <p:cNvCxnSpPr/>
          <p:nvPr/>
        </p:nvCxnSpPr>
        <p:spPr>
          <a:xfrm>
            <a:off x="4286521" y="3432444"/>
            <a:ext cx="0" cy="5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CONTRALORÍA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0778" y="1589717"/>
            <a:ext cx="0" cy="11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0" name="Conector recto 59"/>
          <p:cNvCxnSpPr/>
          <p:nvPr/>
        </p:nvCxnSpPr>
        <p:spPr>
          <a:xfrm>
            <a:off x="2855351" y="2862769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7" name="Conector recto 66"/>
          <p:cNvCxnSpPr/>
          <p:nvPr/>
        </p:nvCxnSpPr>
        <p:spPr>
          <a:xfrm flipH="1">
            <a:off x="2941656" y="2700337"/>
            <a:ext cx="604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0" name="Grupo 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8642" y="1266634"/>
            <a:ext cx="2160000" cy="379240"/>
            <a:chOff x="5016000" y="1040449"/>
            <a:chExt cx="2160000" cy="599536"/>
          </a:xfrm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JESUS DAVID BERRONES CELESTINO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60000" cy="21880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EM09731</a:t>
              </a:r>
              <a:r>
                <a:rPr lang="es-ES" sz="800" dirty="0" smtClean="0">
                  <a:solidFill>
                    <a:schemeClr val="tx1"/>
                  </a:solidFill>
                </a:rPr>
                <a:t> Contralor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784876" y="2505754"/>
            <a:ext cx="216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LAURO BARAJAS 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EM01804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 Auditoria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258677" y="2505754"/>
            <a:ext cx="2160000" cy="389165"/>
            <a:chOff x="5016000" y="1040449"/>
            <a:chExt cx="2157939" cy="615227"/>
          </a:xfrm>
        </p:grpSpPr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GUILLERMO HERNÁNDEZ REYNA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EM08679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 Procedimientos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1" name="Grupo 6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38991" y="3939636"/>
            <a:ext cx="2160000" cy="389165"/>
            <a:chOff x="5016000" y="1040449"/>
            <a:chExt cx="2157939" cy="615227"/>
          </a:xfrm>
        </p:grpSpPr>
        <p:sp>
          <p:nvSpPr>
            <p:cNvPr id="62" name="Rectángulo 6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ISMAEL HERNÁNDEZ YÁÑEZ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EM06862</a:t>
              </a:r>
              <a:r>
                <a:rPr lang="es-ES" sz="800" dirty="0" smtClean="0">
                  <a:solidFill>
                    <a:schemeClr val="tx1"/>
                  </a:solidFill>
                </a:rPr>
                <a:t> Auditor 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7" name="Grupo 10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206521" y="3939636"/>
            <a:ext cx="2160000" cy="389165"/>
            <a:chOff x="5016000" y="1040449"/>
            <a:chExt cx="2157939" cy="615227"/>
          </a:xfrm>
        </p:grpSpPr>
        <p:sp>
          <p:nvSpPr>
            <p:cNvPr id="108" name="Rectángulo 10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WENDY A. TOVAR CASTILLO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9" name="Rectángulo 10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EM08875</a:t>
              </a:r>
              <a:r>
                <a:rPr lang="es-ES" sz="800" dirty="0" smtClean="0">
                  <a:solidFill>
                    <a:schemeClr val="tx1"/>
                  </a:solidFill>
                </a:rPr>
                <a:t> Auditor 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10" name="Conector recto 109"/>
          <p:cNvCxnSpPr/>
          <p:nvPr/>
        </p:nvCxnSpPr>
        <p:spPr>
          <a:xfrm flipH="1">
            <a:off x="1409236" y="3431835"/>
            <a:ext cx="28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14" name="Grupo 11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794124" y="3940190"/>
            <a:ext cx="2160000" cy="389165"/>
            <a:chOff x="5016000" y="1040449"/>
            <a:chExt cx="2157939" cy="615227"/>
          </a:xfrm>
        </p:grpSpPr>
        <p:sp>
          <p:nvSpPr>
            <p:cNvPr id="115" name="Rectángulo 11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MONTELONGO ESCOBEDO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6" name="Rectángulo 11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EM10122</a:t>
              </a:r>
              <a:r>
                <a:rPr lang="es-ES" sz="800" dirty="0" smtClean="0">
                  <a:solidFill>
                    <a:schemeClr val="tx1"/>
                  </a:solidFill>
                </a:rPr>
                <a:t> Auxiliar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7" name="Grupo 1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732109" y="3936444"/>
            <a:ext cx="2160000" cy="389165"/>
            <a:chOff x="5016000" y="1040449"/>
            <a:chExt cx="2157939" cy="615227"/>
          </a:xfrm>
        </p:grpSpPr>
        <p:sp>
          <p:nvSpPr>
            <p:cNvPr id="118" name="Rectángulo 1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MIGUEL EDUARDO GONZÁLEZ OVALLE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9" name="Rectángulo 1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EM09306</a:t>
              </a:r>
              <a:r>
                <a:rPr lang="es-ES" sz="800" dirty="0" smtClean="0">
                  <a:solidFill>
                    <a:schemeClr val="tx1"/>
                  </a:solidFill>
                </a:rPr>
                <a:t> Auditor 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083009" y="1843540"/>
            <a:ext cx="2160000" cy="389165"/>
            <a:chOff x="5016000" y="1040449"/>
            <a:chExt cx="2157939" cy="615227"/>
          </a:xfrm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CYNTHIA BRANDIES REQUENA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EM10162</a:t>
              </a:r>
              <a:r>
                <a:rPr lang="es-ES" sz="800" dirty="0" smtClean="0">
                  <a:solidFill>
                    <a:schemeClr val="tx1"/>
                  </a:solidFill>
                </a:rPr>
                <a:t> Auxiliar  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5" name="Conector recto 34"/>
          <p:cNvCxnSpPr/>
          <p:nvPr/>
        </p:nvCxnSpPr>
        <p:spPr>
          <a:xfrm>
            <a:off x="7805909" y="3428745"/>
            <a:ext cx="0" cy="5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 flipH="1">
            <a:off x="7796154" y="3428136"/>
            <a:ext cx="306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7" name="Conector recto 36"/>
          <p:cNvCxnSpPr/>
          <p:nvPr/>
        </p:nvCxnSpPr>
        <p:spPr>
          <a:xfrm>
            <a:off x="10858003" y="3436845"/>
            <a:ext cx="0" cy="5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8" name="Conector recto 37">
            <a:extLst>
              <a:ext uri="{FF2B5EF4-FFF2-40B4-BE49-F238E27FC236}">
                <a16:creationId xmlns:a16="http://schemas.microsoft.com/office/drawing/2014/main" id="{F42AFB5E-01D8-4A8D-95F9-1B5BD699BA59}"/>
              </a:ext>
            </a:extLst>
          </p:cNvPr>
          <p:cNvCxnSpPr>
            <a:cxnSpLocks/>
          </p:cNvCxnSpPr>
          <p:nvPr/>
        </p:nvCxnSpPr>
        <p:spPr>
          <a:xfrm flipH="1">
            <a:off x="6093953" y="2060804"/>
            <a:ext cx="989056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7139" y="2491310"/>
            <a:ext cx="2160000" cy="389165"/>
            <a:chOff x="5016000" y="1040449"/>
            <a:chExt cx="2157939" cy="615227"/>
          </a:xfrm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/>
                <a:t>HANSSEN D. PADILLA NARVÁEZ</a:t>
              </a: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EM08377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 Auditoria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9464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ángulo redondeado 5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2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MANTENIMIENTO  </a:t>
            </a:r>
          </a:p>
        </p:txBody>
      </p:sp>
      <p:cxnSp>
        <p:nvCxnSpPr>
          <p:cNvPr id="49" name="Conector recto 48"/>
          <p:cNvCxnSpPr/>
          <p:nvPr/>
        </p:nvCxnSpPr>
        <p:spPr>
          <a:xfrm flipH="1">
            <a:off x="7272435" y="3323342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 flipH="1">
            <a:off x="4812064" y="3312071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9830188" y="2504940"/>
            <a:ext cx="2" cy="10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0" name="Conector recto 39"/>
          <p:cNvCxnSpPr/>
          <p:nvPr/>
        </p:nvCxnSpPr>
        <p:spPr>
          <a:xfrm>
            <a:off x="2234017" y="2511252"/>
            <a:ext cx="0" cy="26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 flipH="1">
            <a:off x="6101406" y="1494391"/>
            <a:ext cx="2" cy="13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" name="Grupo 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8593" y="1258678"/>
            <a:ext cx="2340000" cy="389165"/>
            <a:chOff x="5016000" y="1040449"/>
            <a:chExt cx="2337769" cy="615227"/>
          </a:xfrm>
        </p:grpSpPr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33776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ANTONIO AGUILAR GONZÁLEZ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337769" cy="2345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EM06933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" name="Grupo 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21656" y="1880556"/>
            <a:ext cx="1980000" cy="389165"/>
            <a:chOff x="5016000" y="1040449"/>
            <a:chExt cx="2157939" cy="615227"/>
          </a:xfrm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RICARDO OVALLE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EM07969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Administrativo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3" name="Grupo 1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44017" y="2720696"/>
            <a:ext cx="1980000" cy="389165"/>
            <a:chOff x="5016000" y="1040449"/>
            <a:chExt cx="2157939" cy="615227"/>
          </a:xfrm>
        </p:grpSpPr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LIBRADO MALDONADO SEGOVIA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EM08731</a:t>
              </a:r>
              <a:r>
                <a:rPr lang="es-ES" sz="800" dirty="0" smtClean="0">
                  <a:solidFill>
                    <a:prstClr val="black"/>
                  </a:solidFill>
                </a:rPr>
                <a:t> Mecánico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17" name="Rectángulo 16">
            <a:extLst>
              <a:ext uri="{FF2B5EF4-FFF2-40B4-BE49-F238E27FC236}">
                <a16:creationId xmlns:a16="http://schemas.microsoft.com/office/drawing/2014/main" id="{912543CF-3BD4-40B0-BB18-006DCC4331CA}"/>
              </a:ext>
            </a:extLst>
          </p:cNvPr>
          <p:cNvSpPr/>
          <p:nvPr/>
        </p:nvSpPr>
        <p:spPr>
          <a:xfrm>
            <a:off x="1244017" y="3312773"/>
            <a:ext cx="1980000" cy="1323290"/>
          </a:xfrm>
          <a:prstGeom prst="rect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EM00270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1000" b="1" dirty="0" smtClean="0">
                <a:solidFill>
                  <a:prstClr val="black"/>
                </a:solidFill>
              </a:rPr>
              <a:t>MAURO CABRERA LÓPEZ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EM09322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1000" b="1" dirty="0" smtClean="0">
                <a:solidFill>
                  <a:prstClr val="black"/>
                </a:solidFill>
              </a:rPr>
              <a:t>JULIÁN RAMÍREZ VARGAS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EM10041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1000" b="1" dirty="0" smtClean="0">
                <a:solidFill>
                  <a:prstClr val="black"/>
                </a:solidFill>
              </a:rPr>
              <a:t>HILARIO HERNANDEZ HDZ.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EM03360 </a:t>
            </a:r>
            <a:r>
              <a:rPr lang="es-ES" sz="1000" b="1" dirty="0" smtClean="0">
                <a:solidFill>
                  <a:prstClr val="black"/>
                </a:solidFill>
              </a:rPr>
              <a:t>ROMAN CARRILLO MENDOZA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EM10093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1000" b="1" dirty="0" smtClean="0">
                <a:solidFill>
                  <a:prstClr val="black"/>
                </a:solidFill>
              </a:rPr>
              <a:t>JESUS A. DE LA CERDA RUIZ </a:t>
            </a:r>
            <a:endParaRPr lang="es-ES" sz="1000" b="1" dirty="0" smtClean="0">
              <a:solidFill>
                <a:schemeClr val="tx1"/>
              </a:solidFill>
            </a:endParaRP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8B9E0DDC-7979-4C1E-B741-9FACE317EF1B}"/>
              </a:ext>
            </a:extLst>
          </p:cNvPr>
          <p:cNvSpPr/>
          <p:nvPr/>
        </p:nvSpPr>
        <p:spPr>
          <a:xfrm>
            <a:off x="1244017" y="4487729"/>
            <a:ext cx="1980000" cy="14833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22860" tIns="5715" rIns="22860" bIns="5715" numCol="1" spcCol="1270" rtlCol="0" anchor="ctr" anchorCtr="0">
            <a:noAutofit/>
            <a:flatTx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800" dirty="0" smtClean="0">
                <a:solidFill>
                  <a:prstClr val="black"/>
                </a:solidFill>
              </a:rPr>
              <a:t>Mecánico  </a:t>
            </a:r>
            <a:endParaRPr lang="es-ES" sz="800" dirty="0">
              <a:solidFill>
                <a:prstClr val="black"/>
              </a:solidFill>
            </a:endParaRPr>
          </a:p>
        </p:txBody>
      </p: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44017" y="4870874"/>
            <a:ext cx="1980000" cy="389165"/>
            <a:chOff x="5016000" y="1040449"/>
            <a:chExt cx="2157939" cy="615227"/>
          </a:xfrm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ÁNGEL BRISEÑO ZAVALA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EM08689</a:t>
              </a:r>
              <a:r>
                <a:rPr lang="es-ES" sz="800" dirty="0" smtClean="0">
                  <a:solidFill>
                    <a:prstClr val="black"/>
                  </a:solidFill>
                </a:rPr>
                <a:t> Soldador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24" name="Rectángulo 23">
            <a:extLst>
              <a:ext uri="{FF2B5EF4-FFF2-40B4-BE49-F238E27FC236}">
                <a16:creationId xmlns:a16="http://schemas.microsoft.com/office/drawing/2014/main" id="{912543CF-3BD4-40B0-BB18-006DCC4331CA}"/>
              </a:ext>
            </a:extLst>
          </p:cNvPr>
          <p:cNvSpPr/>
          <p:nvPr/>
        </p:nvSpPr>
        <p:spPr>
          <a:xfrm>
            <a:off x="8843005" y="2718153"/>
            <a:ext cx="1980000" cy="360000"/>
          </a:xfrm>
          <a:prstGeom prst="rect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schemeClr val="tx1"/>
                </a:solidFill>
              </a:rPr>
              <a:t>EM06951</a:t>
            </a:r>
            <a:r>
              <a:rPr lang="es-ES" sz="600" b="1" dirty="0" smtClean="0">
                <a:solidFill>
                  <a:schemeClr val="tx1"/>
                </a:solidFill>
              </a:rPr>
              <a:t> </a:t>
            </a:r>
            <a:r>
              <a:rPr lang="es-ES" sz="950" b="1" dirty="0" smtClean="0">
                <a:solidFill>
                  <a:schemeClr val="tx1"/>
                </a:solidFill>
              </a:rPr>
              <a:t>FERNANDO SALAZAR BALDERAS</a:t>
            </a:r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8B9E0DDC-7979-4C1E-B741-9FACE317EF1B}"/>
              </a:ext>
            </a:extLst>
          </p:cNvPr>
          <p:cNvSpPr/>
          <p:nvPr/>
        </p:nvSpPr>
        <p:spPr>
          <a:xfrm>
            <a:off x="8843322" y="2958913"/>
            <a:ext cx="1980000" cy="14833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22860" tIns="5715" rIns="22860" bIns="5715" numCol="1" spcCol="1270" rtlCol="0" anchor="ctr" anchorCtr="0">
            <a:noAutofit/>
            <a:flatTx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800" dirty="0" smtClean="0">
                <a:solidFill>
                  <a:prstClr val="black"/>
                </a:solidFill>
              </a:rPr>
              <a:t>Auxiliar </a:t>
            </a:r>
            <a:endParaRPr lang="es-ES" sz="800" dirty="0">
              <a:solidFill>
                <a:prstClr val="black"/>
              </a:solidFill>
            </a:endParaRPr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8B9E0DDC-7979-4C1E-B741-9FACE317EF1B}"/>
              </a:ext>
            </a:extLst>
          </p:cNvPr>
          <p:cNvSpPr/>
          <p:nvPr/>
        </p:nvSpPr>
        <p:spPr>
          <a:xfrm>
            <a:off x="5108593" y="2720232"/>
            <a:ext cx="1980000" cy="14833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22860" tIns="5715" rIns="22860" bIns="5715" numCol="1" spcCol="1270" rtlCol="0" anchor="ctr" anchorCtr="0">
            <a:noAutofit/>
            <a:flatTx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800" dirty="0" smtClean="0">
                <a:solidFill>
                  <a:prstClr val="black"/>
                </a:solidFill>
              </a:rPr>
              <a:t>Combustibles </a:t>
            </a:r>
            <a:endParaRPr lang="es-ES" sz="800" dirty="0">
              <a:solidFill>
                <a:prstClr val="black"/>
              </a:solidFill>
            </a:endParaRPr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id="{8B9E0DDC-7979-4C1E-B741-9FACE317EF1B}"/>
              </a:ext>
            </a:extLst>
          </p:cNvPr>
          <p:cNvSpPr/>
          <p:nvPr/>
        </p:nvSpPr>
        <p:spPr>
          <a:xfrm>
            <a:off x="4002306" y="3201135"/>
            <a:ext cx="1620000" cy="14833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22860" tIns="5715" rIns="22860" bIns="5715" numCol="1" spcCol="1270" rtlCol="0" anchor="ctr" anchorCtr="0">
            <a:noAutofit/>
            <a:flatTx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800" dirty="0" smtClean="0">
                <a:solidFill>
                  <a:prstClr val="black"/>
                </a:solidFill>
              </a:rPr>
              <a:t>Gasolina </a:t>
            </a:r>
            <a:endParaRPr lang="es-ES" sz="800" dirty="0">
              <a:solidFill>
                <a:prstClr val="black"/>
              </a:solidFill>
            </a:endParaRPr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8B9E0DDC-7979-4C1E-B741-9FACE317EF1B}"/>
              </a:ext>
            </a:extLst>
          </p:cNvPr>
          <p:cNvSpPr/>
          <p:nvPr/>
        </p:nvSpPr>
        <p:spPr>
          <a:xfrm>
            <a:off x="6458593" y="3201135"/>
            <a:ext cx="1620000" cy="14833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22860" tIns="5715" rIns="22860" bIns="5715" numCol="1" spcCol="1270" rtlCol="0" anchor="ctr" anchorCtr="0">
            <a:noAutofit/>
            <a:flatTx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800" dirty="0" smtClean="0">
                <a:solidFill>
                  <a:prstClr val="black"/>
                </a:solidFill>
              </a:rPr>
              <a:t>Diésel </a:t>
            </a:r>
            <a:endParaRPr lang="es-ES" sz="800" dirty="0">
              <a:solidFill>
                <a:prstClr val="black"/>
              </a:solidFill>
            </a:endParaRPr>
          </a:p>
        </p:txBody>
      </p: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822066" y="3668716"/>
            <a:ext cx="1980000" cy="638344"/>
            <a:chOff x="3937031" y="-2789955"/>
            <a:chExt cx="2157939" cy="1009153"/>
          </a:xfrm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3937031" y="-2789955"/>
              <a:ext cx="2157939" cy="1009153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EM09552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SANTIAGO H. AYALA GÓMEZ</a:t>
              </a: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3937031" y="-20153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Mecánico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278593" y="3663155"/>
            <a:ext cx="1980000" cy="643905"/>
            <a:chOff x="5016000" y="1348065"/>
            <a:chExt cx="2157939" cy="1017944"/>
          </a:xfrm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348065"/>
              <a:ext cx="2157939" cy="10091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EM07115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HÉCTOR TORRES SÁNCHEZ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EM08435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DE LA FUENTE HINOJOSA </a:t>
              </a: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13150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Mecánico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8" name="Conector recto 37"/>
          <p:cNvCxnSpPr/>
          <p:nvPr/>
        </p:nvCxnSpPr>
        <p:spPr>
          <a:xfrm flipH="1">
            <a:off x="2234379" y="2511913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2" name="Conector recto 41"/>
          <p:cNvCxnSpPr>
            <a:endCxn id="30" idx="0"/>
          </p:cNvCxnSpPr>
          <p:nvPr/>
        </p:nvCxnSpPr>
        <p:spPr>
          <a:xfrm flipH="1">
            <a:off x="4812306" y="2877420"/>
            <a:ext cx="1282980" cy="323715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5" name="Conector recto 44"/>
          <p:cNvCxnSpPr>
            <a:stCxn id="31" idx="0"/>
          </p:cNvCxnSpPr>
          <p:nvPr/>
        </p:nvCxnSpPr>
        <p:spPr>
          <a:xfrm flipH="1" flipV="1">
            <a:off x="6095286" y="2874968"/>
            <a:ext cx="1173307" cy="32616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51" name="Imagen 5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sp>
        <p:nvSpPr>
          <p:cNvPr id="46" name="Rectángulo 45">
            <a:extLst>
              <a:ext uri="{FF2B5EF4-FFF2-40B4-BE49-F238E27FC236}">
                <a16:creationId xmlns:a16="http://schemas.microsoft.com/office/drawing/2014/main" id="{912543CF-3BD4-40B0-BB18-006DCC4331CA}"/>
              </a:ext>
            </a:extLst>
          </p:cNvPr>
          <p:cNvSpPr/>
          <p:nvPr/>
        </p:nvSpPr>
        <p:spPr>
          <a:xfrm>
            <a:off x="8843005" y="3366248"/>
            <a:ext cx="1980000" cy="360000"/>
          </a:xfrm>
          <a:prstGeom prst="rect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schemeClr val="tx1"/>
                </a:solidFill>
              </a:rPr>
              <a:t>EM07491</a:t>
            </a:r>
            <a:r>
              <a:rPr lang="es-ES" sz="600" b="1" dirty="0" smtClean="0">
                <a:solidFill>
                  <a:schemeClr val="tx1"/>
                </a:solidFill>
              </a:rPr>
              <a:t> </a:t>
            </a:r>
            <a:r>
              <a:rPr lang="es-ES" sz="950" b="1" dirty="0" smtClean="0">
                <a:solidFill>
                  <a:schemeClr val="tx1"/>
                </a:solidFill>
              </a:rPr>
              <a:t>SOCORRO ESCAMILLA CASTILLO </a:t>
            </a:r>
          </a:p>
        </p:txBody>
      </p:sp>
      <p:sp>
        <p:nvSpPr>
          <p:cNvPr id="47" name="Rectángulo 46">
            <a:extLst>
              <a:ext uri="{FF2B5EF4-FFF2-40B4-BE49-F238E27FC236}">
                <a16:creationId xmlns:a16="http://schemas.microsoft.com/office/drawing/2014/main" id="{8B9E0DDC-7979-4C1E-B741-9FACE317EF1B}"/>
              </a:ext>
            </a:extLst>
          </p:cNvPr>
          <p:cNvSpPr/>
          <p:nvPr/>
        </p:nvSpPr>
        <p:spPr>
          <a:xfrm>
            <a:off x="8843322" y="3607008"/>
            <a:ext cx="1980000" cy="14833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22860" tIns="5715" rIns="22860" bIns="5715" numCol="1" spcCol="1270" rtlCol="0" anchor="ctr" anchorCtr="0">
            <a:noAutofit/>
            <a:flatTx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800" dirty="0" smtClean="0">
                <a:solidFill>
                  <a:prstClr val="black"/>
                </a:solidFill>
              </a:rPr>
              <a:t>Auxiliar </a:t>
            </a:r>
            <a:endParaRPr lang="es-ES" sz="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17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0" name="Conector recto 99"/>
          <p:cNvCxnSpPr/>
          <p:nvPr/>
        </p:nvCxnSpPr>
        <p:spPr>
          <a:xfrm>
            <a:off x="3743375" y="3247117"/>
            <a:ext cx="0" cy="519163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9" name="Conector recto 98"/>
          <p:cNvCxnSpPr/>
          <p:nvPr/>
        </p:nvCxnSpPr>
        <p:spPr>
          <a:xfrm>
            <a:off x="8443290" y="3249393"/>
            <a:ext cx="0" cy="519163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8" name="Conector recto 97"/>
          <p:cNvCxnSpPr/>
          <p:nvPr/>
        </p:nvCxnSpPr>
        <p:spPr>
          <a:xfrm>
            <a:off x="10778204" y="3249392"/>
            <a:ext cx="0" cy="252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7" name="Conector recto 96"/>
          <p:cNvCxnSpPr/>
          <p:nvPr/>
        </p:nvCxnSpPr>
        <p:spPr>
          <a:xfrm>
            <a:off x="1412230" y="3247617"/>
            <a:ext cx="0" cy="11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8" name="Conector recto 67"/>
          <p:cNvCxnSpPr/>
          <p:nvPr/>
        </p:nvCxnSpPr>
        <p:spPr>
          <a:xfrm flipH="1">
            <a:off x="3673922" y="2870092"/>
            <a:ext cx="457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54796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ALUMBRADO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88711" y="1397295"/>
            <a:ext cx="76" cy="28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3793905" y="2329596"/>
            <a:ext cx="457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5848" y="178900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ARTURO GONZALEZ GONZALEZ</a:t>
              </a: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EM08736</a:t>
              </a:r>
              <a:r>
                <a:rPr lang="es-ES" sz="800" dirty="0" smtClean="0">
                  <a:solidFill>
                    <a:prstClr val="black"/>
                  </a:solidFill>
                </a:rPr>
                <a:t> Subdirector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139" y="1260540"/>
            <a:ext cx="2340000" cy="389165"/>
            <a:chOff x="5016000" y="1040449"/>
            <a:chExt cx="2157939" cy="615227"/>
          </a:xfrm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DANIEL A. MOYEDA CANALES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EM08194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Alumbrado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955552" y="2128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MARIBEL MARTINEZ SANCHEZ</a:t>
              </a: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EM08251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247723" y="21248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ALEJANDRA GPE MARTINEZ TAPIA</a:t>
              </a: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EM07965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Programador Peticiones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955552" y="2621098"/>
            <a:ext cx="1980000" cy="517191"/>
            <a:chOff x="5016000" y="838054"/>
            <a:chExt cx="2157939" cy="817622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38054"/>
              <a:ext cx="2157939" cy="71184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EM08258</a:t>
              </a:r>
              <a:r>
                <a:rPr lang="pt-BR" sz="1000" b="1" dirty="0">
                  <a:solidFill>
                    <a:schemeClr val="tx1"/>
                  </a:solidFill>
                </a:rPr>
                <a:t>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ALEJANDRO ABREGO </a:t>
              </a:r>
              <a:r>
                <a:rPr lang="pt-BR" sz="1000" b="1" dirty="0">
                  <a:solidFill>
                    <a:schemeClr val="tx1"/>
                  </a:solidFill>
                </a:rPr>
                <a:t>PUENTE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EM08259</a:t>
              </a:r>
              <a:r>
                <a:rPr lang="pt-BR" sz="1000" b="1" dirty="0">
                  <a:solidFill>
                    <a:schemeClr val="tx1"/>
                  </a:solidFill>
                </a:rPr>
                <a:t> JOSE LUIS RODRIGUEZ GZLZ</a:t>
              </a: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Supervisor Cuadrillas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245922" y="2621098"/>
            <a:ext cx="1980000" cy="517191"/>
            <a:chOff x="5016000" y="838054"/>
            <a:chExt cx="2157939" cy="817622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38054"/>
              <a:ext cx="2157939" cy="71184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EM07231 </a:t>
              </a:r>
              <a:r>
                <a:rPr lang="pt-BR" sz="1000" b="1" dirty="0">
                  <a:solidFill>
                    <a:schemeClr val="tx1"/>
                  </a:solidFill>
                </a:rPr>
                <a:t>CARLOS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S. </a:t>
              </a:r>
              <a:r>
                <a:rPr lang="pt-BR" sz="1000" b="1" dirty="0">
                  <a:solidFill>
                    <a:schemeClr val="tx1"/>
                  </a:solidFill>
                </a:rPr>
                <a:t>VENEGAS RIOS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EM07937 </a:t>
              </a:r>
              <a:r>
                <a:rPr lang="pt-BR" sz="900" b="1" dirty="0">
                  <a:solidFill>
                    <a:schemeClr val="tx1"/>
                  </a:solidFill>
                </a:rPr>
                <a:t>EBELSAIN VELAZQUEZ DE LA CRUZ</a:t>
              </a: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Supervisor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69" name="Conector recto 68"/>
          <p:cNvCxnSpPr/>
          <p:nvPr/>
        </p:nvCxnSpPr>
        <p:spPr>
          <a:xfrm flipH="1">
            <a:off x="1415090" y="3247117"/>
            <a:ext cx="936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70" name="Grupo 6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22230" y="349102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FELIPE DE JESUS MANCINAS </a:t>
              </a:r>
            </a:p>
          </p:txBody>
        </p:sp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EM08256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r>
                <a:rPr lang="es-ES" sz="800" dirty="0">
                  <a:solidFill>
                    <a:prstClr val="black"/>
                  </a:solidFill>
                </a:rPr>
                <a:t>E</a:t>
              </a:r>
              <a:r>
                <a:rPr lang="es-ES" sz="800" dirty="0" smtClean="0">
                  <a:solidFill>
                    <a:prstClr val="black"/>
                  </a:solidFill>
                </a:rPr>
                <a:t>dificios Municipales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3" name="Grupo 7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5848" y="3487949"/>
            <a:ext cx="1980000" cy="930475"/>
            <a:chOff x="5016000" y="184697"/>
            <a:chExt cx="2157939" cy="1470979"/>
          </a:xfrm>
          <a:solidFill>
            <a:schemeClr val="bg1"/>
          </a:solidFill>
        </p:grpSpPr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84697"/>
              <a:ext cx="2157939" cy="136520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EM00010 </a:t>
              </a:r>
              <a:r>
                <a:rPr lang="pt-BR" sz="1000" b="1" dirty="0">
                  <a:solidFill>
                    <a:schemeClr val="tx1"/>
                  </a:solidFill>
                </a:rPr>
                <a:t>GERARDO GARCIA GARCIA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EM00179 </a:t>
              </a:r>
              <a:r>
                <a:rPr lang="pt-BR" sz="1000" b="1" dirty="0">
                  <a:solidFill>
                    <a:schemeClr val="tx1"/>
                  </a:solidFill>
                </a:rPr>
                <a:t>ROMUALDO ALARCON NEIRA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EM03893 </a:t>
              </a:r>
              <a:r>
                <a:rPr lang="pt-BR" sz="1000" b="1" dirty="0">
                  <a:solidFill>
                    <a:schemeClr val="tx1"/>
                  </a:solidFill>
                </a:rPr>
                <a:t>ALVARO ALVA CARRIZALES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EM05856 </a:t>
              </a:r>
              <a:r>
                <a:rPr lang="pt-BR" sz="1000" b="1" dirty="0">
                  <a:solidFill>
                    <a:schemeClr val="tx1"/>
                  </a:solidFill>
                </a:rPr>
                <a:t>CELSO GPE ZAPATA TRUJILLO</a:t>
              </a:r>
            </a:p>
          </p:txBody>
        </p:sp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6" name="Grupo 7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453290" y="3487949"/>
            <a:ext cx="1980000" cy="748383"/>
            <a:chOff x="5016000" y="751033"/>
            <a:chExt cx="2157939" cy="973336"/>
          </a:xfrm>
          <a:solidFill>
            <a:schemeClr val="bg1"/>
          </a:solidFill>
        </p:grpSpPr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751033"/>
              <a:ext cx="2157939" cy="79886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EM08254 </a:t>
              </a:r>
              <a:r>
                <a:rPr lang="pt-BR" sz="1000" b="1" dirty="0">
                  <a:solidFill>
                    <a:schemeClr val="tx1"/>
                  </a:solidFill>
                </a:rPr>
                <a:t>JESUS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C. </a:t>
              </a:r>
              <a:r>
                <a:rPr lang="pt-BR" sz="1000" b="1" dirty="0">
                  <a:solidFill>
                    <a:schemeClr val="tx1"/>
                  </a:solidFill>
                </a:rPr>
                <a:t>GUERRERO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GARCIA</a:t>
              </a:r>
              <a:endParaRPr lang="pt-BR" sz="1000" b="1" dirty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EM08570 </a:t>
              </a:r>
              <a:r>
                <a:rPr lang="pt-BR" sz="1000" b="1" dirty="0">
                  <a:solidFill>
                    <a:schemeClr val="tx1"/>
                  </a:solidFill>
                </a:rPr>
                <a:t>JORGE A CARRANZA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TREVIÑO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 smtClean="0">
                  <a:solidFill>
                    <a:prstClr val="black"/>
                  </a:solidFill>
                </a:rPr>
                <a:t>EM08255 </a:t>
              </a:r>
              <a:r>
                <a:rPr lang="pt-BR" sz="1000" b="1" dirty="0" smtClean="0">
                  <a:solidFill>
                    <a:prstClr val="black"/>
                  </a:solidFill>
                </a:rPr>
                <a:t>JAVIER CUELLAR MARTINEZ </a:t>
              </a:r>
              <a:endParaRPr lang="pt-BR" sz="600" b="1" dirty="0">
                <a:solidFill>
                  <a:schemeClr val="tx1"/>
                </a:solidFill>
              </a:endParaRPr>
            </a:p>
          </p:txBody>
        </p:sp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37752"/>
              <a:ext cx="2157939" cy="18661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Circuitos CFE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9" name="Grupo 7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19428" y="4204110"/>
            <a:ext cx="1980000" cy="2062526"/>
            <a:chOff x="5016000" y="184695"/>
            <a:chExt cx="2157939" cy="3260628"/>
          </a:xfrm>
          <a:solidFill>
            <a:schemeClr val="bg1"/>
          </a:solidFill>
        </p:grpSpPr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84695"/>
              <a:ext cx="2157939" cy="315478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EM00013 </a:t>
              </a:r>
              <a:r>
                <a:rPr lang="pt-BR" sz="1000" b="1" dirty="0">
                  <a:solidFill>
                    <a:schemeClr val="tx1"/>
                  </a:solidFill>
                </a:rPr>
                <a:t>ALFREDO GAYTAN GARZA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 smtClean="0">
                  <a:solidFill>
                    <a:schemeClr val="tx1"/>
                  </a:solidFill>
                </a:rPr>
                <a:t>EM00121 </a:t>
              </a:r>
              <a:r>
                <a:rPr lang="pt-BR" sz="1000" b="1" dirty="0">
                  <a:solidFill>
                    <a:schemeClr val="tx1"/>
                  </a:solidFill>
                </a:rPr>
                <a:t>JUAN JAVIER MORALES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EM02530 </a:t>
              </a:r>
              <a:r>
                <a:rPr lang="pt-BR" sz="1000" b="1" dirty="0">
                  <a:solidFill>
                    <a:schemeClr val="tx1"/>
                  </a:solidFill>
                </a:rPr>
                <a:t>JORGE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A. </a:t>
              </a:r>
              <a:r>
                <a:rPr lang="pt-BR" sz="1000" b="1" dirty="0">
                  <a:solidFill>
                    <a:schemeClr val="tx1"/>
                  </a:solidFill>
                </a:rPr>
                <a:t>CARRILLO BERNAL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EM04035 </a:t>
              </a:r>
              <a:r>
                <a:rPr lang="pt-BR" sz="1000" b="1" dirty="0">
                  <a:solidFill>
                    <a:schemeClr val="tx1"/>
                  </a:solidFill>
                </a:rPr>
                <a:t>ELEAZAR AGUILAR TORRES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EM05357 </a:t>
              </a:r>
              <a:r>
                <a:rPr lang="pt-BR" sz="1000" b="1" dirty="0">
                  <a:solidFill>
                    <a:schemeClr val="tx1"/>
                  </a:solidFill>
                </a:rPr>
                <a:t>ERICK E. RIVERA ARREGUIN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EM07913 </a:t>
              </a:r>
              <a:r>
                <a:rPr lang="pt-BR" sz="1000" b="1" dirty="0">
                  <a:solidFill>
                    <a:schemeClr val="tx1"/>
                  </a:solidFill>
                </a:rPr>
                <a:t>MIGUEL RANGEL AGUILAR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 smtClean="0">
                  <a:solidFill>
                    <a:schemeClr val="tx1"/>
                  </a:solidFill>
                </a:rPr>
                <a:t>EM08522 </a:t>
              </a:r>
              <a:r>
                <a:rPr lang="pt-BR" sz="1000" b="1" dirty="0">
                  <a:solidFill>
                    <a:schemeClr val="tx1"/>
                  </a:solidFill>
                </a:rPr>
                <a:t>NESTOR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SALAZAR SANDOVAL</a:t>
              </a:r>
              <a:endParaRPr lang="pt-BR" sz="1000" b="1" dirty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EM09588 </a:t>
              </a:r>
              <a:r>
                <a:rPr lang="pt-BR" sz="1000" b="1" dirty="0">
                  <a:solidFill>
                    <a:schemeClr val="tx1"/>
                  </a:solidFill>
                </a:rPr>
                <a:t>LUIS A. CHAVEZ CORONADO</a:t>
              </a:r>
            </a:p>
          </p:txBody>
        </p:sp>
        <p:sp>
          <p:nvSpPr>
            <p:cNvPr id="81" name="Rectángulo 8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210825"/>
              <a:ext cx="2157939" cy="23449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Oficial Electricista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2" name="Grupo 8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766870" y="3487949"/>
            <a:ext cx="1980000" cy="1912561"/>
            <a:chOff x="5016000" y="421773"/>
            <a:chExt cx="2157939" cy="3023550"/>
          </a:xfrm>
          <a:solidFill>
            <a:schemeClr val="bg1"/>
          </a:solidFill>
        </p:grpSpPr>
        <p:sp>
          <p:nvSpPr>
            <p:cNvPr id="83" name="Rectángulo 8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421773"/>
              <a:ext cx="2157939" cy="291770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EM00365 </a:t>
              </a:r>
              <a:r>
                <a:rPr lang="pt-BR" sz="1000" b="1" dirty="0">
                  <a:solidFill>
                    <a:schemeClr val="tx1"/>
                  </a:solidFill>
                </a:rPr>
                <a:t>JESUS RIVERA QUINTERO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 smtClean="0">
                  <a:solidFill>
                    <a:schemeClr val="tx1"/>
                  </a:solidFill>
                </a:rPr>
                <a:t>EM03059 </a:t>
              </a:r>
              <a:r>
                <a:rPr lang="pt-BR" sz="1000" b="1" dirty="0">
                  <a:solidFill>
                    <a:schemeClr val="tx1"/>
                  </a:solidFill>
                </a:rPr>
                <a:t>JESUS AVILA CEDILLO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EM03081 </a:t>
              </a:r>
              <a:r>
                <a:rPr lang="pt-BR" sz="1000" b="1" dirty="0">
                  <a:solidFill>
                    <a:schemeClr val="tx1"/>
                  </a:solidFill>
                </a:rPr>
                <a:t>HILARIO TOVAR GUERRERO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EM04575 </a:t>
              </a:r>
              <a:r>
                <a:rPr lang="pt-BR" sz="1000" b="1" dirty="0">
                  <a:solidFill>
                    <a:schemeClr val="tx1"/>
                  </a:solidFill>
                </a:rPr>
                <a:t>JOSE GPE MTZ RAMIREZ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EM07855 </a:t>
              </a:r>
              <a:r>
                <a:rPr lang="pt-BR" sz="1000" b="1" dirty="0">
                  <a:solidFill>
                    <a:schemeClr val="tx1"/>
                  </a:solidFill>
                </a:rPr>
                <a:t>JOSE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R. </a:t>
              </a:r>
              <a:r>
                <a:rPr lang="pt-BR" sz="1000" b="1" dirty="0">
                  <a:solidFill>
                    <a:schemeClr val="tx1"/>
                  </a:solidFill>
                </a:rPr>
                <a:t>BARBOZA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RAMOS</a:t>
              </a:r>
              <a:endParaRPr lang="pt-BR" sz="1000" b="1" dirty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EM07860 </a:t>
              </a:r>
              <a:r>
                <a:rPr lang="pt-BR" sz="1000" b="1" dirty="0">
                  <a:solidFill>
                    <a:schemeClr val="tx1"/>
                  </a:solidFill>
                </a:rPr>
                <a:t>LUIS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J. GONZALEZ </a:t>
              </a:r>
              <a:r>
                <a:rPr lang="pt-BR" sz="1000" b="1" dirty="0">
                  <a:solidFill>
                    <a:schemeClr val="tx1"/>
                  </a:solidFill>
                </a:rPr>
                <a:t>FLORES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EM08133 </a:t>
              </a:r>
              <a:r>
                <a:rPr lang="pt-BR" sz="1000" b="1" dirty="0">
                  <a:solidFill>
                    <a:schemeClr val="tx1"/>
                  </a:solidFill>
                </a:rPr>
                <a:t>OSVALDO GARCIA BRIONES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EM08548 </a:t>
              </a:r>
              <a:r>
                <a:rPr lang="pt-BR" sz="1000" b="1" dirty="0">
                  <a:solidFill>
                    <a:schemeClr val="tx1"/>
                  </a:solidFill>
                </a:rPr>
                <a:t>BRAYAN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B. </a:t>
              </a:r>
              <a:r>
                <a:rPr lang="pt-BR" sz="1000" b="1" dirty="0">
                  <a:solidFill>
                    <a:schemeClr val="tx1"/>
                  </a:solidFill>
                </a:rPr>
                <a:t>JUAREZ SALAS</a:t>
              </a:r>
            </a:p>
          </p:txBody>
        </p:sp>
        <p:sp>
          <p:nvSpPr>
            <p:cNvPr id="84" name="Rectángulo 8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210825"/>
              <a:ext cx="2157939" cy="23449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Chofer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5" name="Grupo 8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784442" y="3493968"/>
            <a:ext cx="1980001" cy="389165"/>
            <a:chOff x="5016000" y="1040449"/>
            <a:chExt cx="2157940" cy="615227"/>
          </a:xfrm>
          <a:solidFill>
            <a:schemeClr val="bg1"/>
          </a:solidFill>
        </p:grpSpPr>
        <p:sp>
          <p:nvSpPr>
            <p:cNvPr id="86" name="Rectángulo 8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MIGUEL A MARTINEZ RIVERA</a:t>
              </a:r>
            </a:p>
          </p:txBody>
        </p:sp>
        <p:sp>
          <p:nvSpPr>
            <p:cNvPr id="87" name="Rectángulo 8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1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EM03054</a:t>
              </a:r>
              <a:r>
                <a:rPr lang="es-ES" sz="800" dirty="0" smtClean="0">
                  <a:solidFill>
                    <a:prstClr val="black"/>
                  </a:solidFill>
                </a:rPr>
                <a:t> Operador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8" name="Grupo 8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784442" y="412396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9" name="Rectángulo 8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EMILIO GARCIA RIVERA</a:t>
              </a:r>
            </a:p>
          </p:txBody>
        </p:sp>
        <p:sp>
          <p:nvSpPr>
            <p:cNvPr id="90" name="Rectángulo 8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EM04670</a:t>
              </a:r>
              <a:r>
                <a:rPr lang="es-ES" sz="800" dirty="0" smtClean="0">
                  <a:solidFill>
                    <a:prstClr val="black"/>
                  </a:solidFill>
                </a:rPr>
                <a:t> Soldador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1" name="Grupo 9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784442" y="554493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2" name="Rectángulo 9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CASTILLO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3" name="Rectángulo 9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EM01370</a:t>
              </a:r>
              <a:r>
                <a:rPr lang="es-ES" sz="800" dirty="0" smtClean="0">
                  <a:solidFill>
                    <a:prstClr val="black"/>
                  </a:solidFill>
                </a:rPr>
                <a:t> Mecánico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4" name="Grupo 9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784442" y="482312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5" name="Rectángulo 9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GILBERTO ORTIZ MEDINA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6" name="Rectángulo 9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EM05911</a:t>
              </a:r>
              <a:r>
                <a:rPr lang="es-ES" sz="800" dirty="0" smtClean="0">
                  <a:solidFill>
                    <a:prstClr val="black"/>
                  </a:solidFill>
                </a:rPr>
                <a:t> Velador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8310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EDUCACIÓN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90773" y="1416151"/>
            <a:ext cx="2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1" name="Grupo 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7860" y="202654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MARCO ANTONIO ZERTUCHE MEJÍA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EM09855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Conector recto 13"/>
          <p:cNvCxnSpPr/>
          <p:nvPr/>
        </p:nvCxnSpPr>
        <p:spPr>
          <a:xfrm>
            <a:off x="9691860" y="2715535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2499832" y="270651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9832" y="302229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ELENA ARREAGA SAUCEDO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EM07355</a:t>
              </a:r>
              <a:r>
                <a:rPr lang="es-ES" sz="800" dirty="0" smtClean="0">
                  <a:solidFill>
                    <a:prstClr val="black"/>
                  </a:solidFill>
                </a:rPr>
                <a:t> Bibliotecaria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" name="Conector recto 18"/>
          <p:cNvCxnSpPr/>
          <p:nvPr/>
        </p:nvCxnSpPr>
        <p:spPr>
          <a:xfrm flipH="1">
            <a:off x="2489569" y="2717810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1860" y="301659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YAZMIN MARISOL TOVAR ROMO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EM08482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de Dirección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139" y="1265246"/>
            <a:ext cx="2340000" cy="389165"/>
            <a:chOff x="5016000" y="1040449"/>
            <a:chExt cx="2157939" cy="615227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GLADIS VILLARREAL GONZÁLEZ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Coordinadora Educación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7139" y="303365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KAREN ROMANO MANUEL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EM10239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3267647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onector recto 24"/>
          <p:cNvCxnSpPr/>
          <p:nvPr/>
        </p:nvCxnSpPr>
        <p:spPr>
          <a:xfrm>
            <a:off x="9808424" y="1827288"/>
            <a:ext cx="0" cy="22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3" name="Conector recto 22"/>
          <p:cNvCxnSpPr/>
          <p:nvPr/>
        </p:nvCxnSpPr>
        <p:spPr>
          <a:xfrm>
            <a:off x="2216077" y="1827416"/>
            <a:ext cx="0" cy="33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ARTE Y CULTURA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MUSEO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>
            <a:endCxn id="43" idx="0"/>
          </p:cNvCxnSpPr>
          <p:nvPr/>
        </p:nvCxnSpPr>
        <p:spPr>
          <a:xfrm>
            <a:off x="6090778" y="1409335"/>
            <a:ext cx="0" cy="37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1" name="Grupo 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139" y="1274465"/>
            <a:ext cx="2340000" cy="389165"/>
            <a:chOff x="5016000" y="1040449"/>
            <a:chExt cx="2157939" cy="615227"/>
          </a:xfrm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JOSE ALONSO CANALES ALVARADO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Museo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27027" y="242762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ALBERTO LUNA VALADEZ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EM07316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del Museo El Polvorín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4" name="Conector recto 23"/>
          <p:cNvCxnSpPr/>
          <p:nvPr/>
        </p:nvCxnSpPr>
        <p:spPr>
          <a:xfrm flipH="1">
            <a:off x="2216439" y="1828077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6077" y="245016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GISEL R. ESTRADA RUBIO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EM09644</a:t>
              </a:r>
              <a:r>
                <a:rPr lang="es-ES" sz="800" dirty="0" smtClean="0">
                  <a:solidFill>
                    <a:prstClr val="black"/>
                  </a:solidFill>
                </a:rPr>
                <a:t> Eventos Turno Matutino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6077" y="300811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ITZEL MEYER GONZALEZ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EM10129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33451" y="356326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ADRIÁN DELGADILLO REYES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EM08678</a:t>
              </a:r>
              <a:r>
                <a:rPr lang="es-ES" sz="800" dirty="0" smtClean="0">
                  <a:solidFill>
                    <a:prstClr val="black"/>
                  </a:solidFill>
                </a:rPr>
                <a:t> Mantenimiento </a:t>
              </a:r>
              <a:r>
                <a:rPr lang="es-ES" sz="800" dirty="0">
                  <a:solidFill>
                    <a:prstClr val="black"/>
                  </a:solidFill>
                </a:rPr>
                <a:t>T</a:t>
              </a:r>
              <a:r>
                <a:rPr lang="es-ES" sz="800" dirty="0" smtClean="0">
                  <a:solidFill>
                    <a:prstClr val="black"/>
                  </a:solidFill>
                </a:rPr>
                <a:t>urno Matutino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4" name="Grupo 4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6077" y="412635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MICHELLE Y. BAUTISTA REYES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EM09952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Turno Vespertino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2242" y="296162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ALBERTO D. SORIA GARCIA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EM10151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0" name="Grupo 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4509" y="243490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KAREN DE LOS ANGELES CORDOVA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EM08762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Turno Matutino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1580" y="347675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DOLORES G. FIERROS MORALES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EM07034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Turno Vespertino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4513" y="403366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RUBÉN JUNIOR AGUIRRE SÁNCHEZ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EM09464</a:t>
              </a:r>
              <a:r>
                <a:rPr lang="es-ES" sz="800" dirty="0" smtClean="0">
                  <a:solidFill>
                    <a:prstClr val="black"/>
                  </a:solidFill>
                </a:rPr>
                <a:t> Diseño, Redes y Video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1580" y="454732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FRANCISCO JAVIER PACHECO LIRA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EM07412</a:t>
              </a:r>
              <a:r>
                <a:rPr lang="es-ES" sz="800" dirty="0" smtClean="0">
                  <a:solidFill>
                    <a:prstClr val="black"/>
                  </a:solidFill>
                </a:rPr>
                <a:t> Mantenimiento Turno Matutino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19653" y="296228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MANUEL PEREZ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EM07041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Turno Matutino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19350" y="351541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YOLANDA AGUILAR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EM07181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Turno Vespertino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19657" y="407231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JOSUE JAVIER VASQUEZ ALCALA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EM08637</a:t>
              </a:r>
              <a:r>
                <a:rPr lang="es-ES" sz="800" dirty="0" smtClean="0">
                  <a:solidFill>
                    <a:prstClr val="black"/>
                  </a:solidFill>
                </a:rPr>
                <a:t> Guía del Museo El Polvorín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33451" y="4653331"/>
            <a:ext cx="1980000" cy="1638236"/>
            <a:chOff x="5016000" y="1040447"/>
            <a:chExt cx="2157939" cy="2589875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247211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EM09997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OSCAR GOMEZ CASTRO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EM10065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CINTHIA MEYER GONZALEZ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EM10066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BRISEIDA FLORES GARZA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EM10130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MONICA CARDONA ESQUIVEL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EM09324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FERNANDO DAVALOS M</a:t>
              </a:r>
              <a:r>
                <a:rPr lang="es-MX" sz="1000" b="1" dirty="0" smtClean="0">
                  <a:solidFill>
                    <a:schemeClr val="tx1"/>
                  </a:solidFill>
                </a:rPr>
                <a:t>.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EM09678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EDGAR MARTINEZ </a:t>
              </a:r>
              <a:r>
                <a:rPr lang="es-MX" sz="1000" b="1" dirty="0" smtClean="0">
                  <a:solidFill>
                    <a:schemeClr val="tx1"/>
                  </a:solidFill>
                </a:rPr>
                <a:t>RIVAS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EM07069</a:t>
              </a:r>
              <a:r>
                <a:rPr lang="es-MX" sz="700" dirty="0" smtClean="0">
                  <a:solidFill>
                    <a:prstClr val="black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ANGEL S. CASTRO CARREON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EM09939</a:t>
              </a:r>
              <a:r>
                <a:rPr lang="es-MX" sz="700" dirty="0" smtClean="0">
                  <a:solidFill>
                    <a:prstClr val="black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MARIA DE LA CRUZ QUIÑONES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EM10022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AMPARO VILLANUEVA CRUZ </a:t>
              </a: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39582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2" name="Rectángulo 1"/>
          <p:cNvSpPr/>
          <p:nvPr/>
        </p:nvSpPr>
        <p:spPr>
          <a:xfrm>
            <a:off x="1222818" y="2003276"/>
            <a:ext cx="1980000" cy="2623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050" b="1" dirty="0" smtClean="0"/>
              <a:t>MUSEO COAHUILA Y TEXAS </a:t>
            </a:r>
            <a:endParaRPr lang="es-MX" sz="1050" b="1" dirty="0"/>
          </a:p>
        </p:txBody>
      </p:sp>
      <p:sp>
        <p:nvSpPr>
          <p:cNvPr id="77" name="Rectángulo 76"/>
          <p:cNvSpPr/>
          <p:nvPr/>
        </p:nvSpPr>
        <p:spPr>
          <a:xfrm>
            <a:off x="5097139" y="1996672"/>
            <a:ext cx="1980000" cy="2623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050" b="1" dirty="0" smtClean="0"/>
              <a:t>MUSEO CASA DE LAS ARTES</a:t>
            </a:r>
            <a:endParaRPr lang="es-MX" sz="1050" b="1" dirty="0"/>
          </a:p>
        </p:txBody>
      </p:sp>
      <p:sp>
        <p:nvSpPr>
          <p:cNvPr id="78" name="Rectángulo 77"/>
          <p:cNvSpPr/>
          <p:nvPr/>
        </p:nvSpPr>
        <p:spPr>
          <a:xfrm>
            <a:off x="8815583" y="2000635"/>
            <a:ext cx="1980000" cy="2623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950" b="1" dirty="0" smtClean="0"/>
              <a:t>MUSEO DE ARMAS Y ASPECTOS HISTORICOS “EL POLVORIN”</a:t>
            </a:r>
            <a:endParaRPr lang="es-MX" sz="950" b="1" dirty="0"/>
          </a:p>
        </p:txBody>
      </p:sp>
      <p:grpSp>
        <p:nvGrpSpPr>
          <p:cNvPr id="79" name="Grupo 7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251664" y="5115120"/>
            <a:ext cx="3947199" cy="989860"/>
            <a:chOff x="4563829" y="1341087"/>
            <a:chExt cx="4029633" cy="1564862"/>
          </a:xfrm>
          <a:solidFill>
            <a:schemeClr val="bg1"/>
          </a:solidFill>
        </p:grpSpPr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563829" y="1341087"/>
              <a:ext cx="4029633" cy="143481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2" spcCol="1270" rtlCol="0" anchor="ctr" anchorCtr="0">
              <a:noAutofit/>
              <a:flatTx/>
            </a:bodyPr>
            <a:lstStyle/>
            <a:p>
              <a:pPr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EM03656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GERARDO GOMEZ VILLARREAL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EM03797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GUILLERMO CHAVEZ RDZ.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EM06566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DAVID DE LEON ROMERO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EM06574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LUIS FLORES MUÑOZ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EM06690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SILVIA AGUIRRE BARRERA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0EM07071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GERMAN PADIERNA PEINADO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EM07281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SERGIO ANCIRA VAZQUEZ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EM07576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RICARDO HERNANDEZ MATA</a:t>
              </a:r>
              <a:endParaRPr lang="es-ES" sz="900" b="1" dirty="0" smtClean="0">
                <a:solidFill>
                  <a:prstClr val="black"/>
                </a:solidFill>
              </a:endParaRP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EM09720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ANDREA ESCAMILLA SEVILLA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81" name="Rectángulo 8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563829" y="2671449"/>
              <a:ext cx="4029633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Instructores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9331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6" name="Conector recto 75"/>
          <p:cNvCxnSpPr/>
          <p:nvPr/>
        </p:nvCxnSpPr>
        <p:spPr>
          <a:xfrm>
            <a:off x="10677765" y="3331508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5" name="Conector recto 74"/>
          <p:cNvCxnSpPr/>
          <p:nvPr/>
        </p:nvCxnSpPr>
        <p:spPr>
          <a:xfrm>
            <a:off x="1512499" y="3331149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6097696" y="1283067"/>
            <a:ext cx="76" cy="20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OFICINAS GENERALES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98730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C.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2836" y="2663393"/>
            <a:ext cx="216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MYRTHA HILDA DIAZ DELGADO 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EM09831</a:t>
              </a:r>
              <a:r>
                <a:rPr lang="es-ES" sz="800" dirty="0" smtClean="0">
                  <a:solidFill>
                    <a:schemeClr val="tx1"/>
                  </a:solidFill>
                </a:rPr>
                <a:t> Subdirectora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>
            <a:off x="7540034" y="3331452"/>
            <a:ext cx="0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8" name="Conector recto 57"/>
          <p:cNvCxnSpPr/>
          <p:nvPr/>
        </p:nvCxnSpPr>
        <p:spPr>
          <a:xfrm>
            <a:off x="4655397" y="3320875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 flipH="1">
            <a:off x="1523132" y="3331149"/>
            <a:ext cx="914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3" name="Grupo 6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30876" y="3616784"/>
            <a:ext cx="1980000" cy="407881"/>
            <a:chOff x="5016000" y="1368338"/>
            <a:chExt cx="2157939" cy="644816"/>
          </a:xfrm>
          <a:solidFill>
            <a:schemeClr val="bg1"/>
          </a:solidFill>
        </p:grpSpPr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368338"/>
              <a:ext cx="2157939" cy="55264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EM08190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SILVIA M. VALDEZ GARZA</a:t>
              </a:r>
              <a:endParaRPr lang="pt-BR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7865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Comunicación e Imagen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6" name="Grupo 6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673614" y="363315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FLOR S. CASTAÑEDA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VAZQUÉZ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EM08501</a:t>
              </a:r>
              <a:r>
                <a:rPr lang="es-ES" sz="800" dirty="0" smtClean="0">
                  <a:solidFill>
                    <a:prstClr val="black"/>
                  </a:solidFill>
                </a:rPr>
                <a:t> Administradora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9" name="Grupo 6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53209" y="36283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MARTÍN E. GÓMEZ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RODRIGUEZ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EM06953</a:t>
              </a:r>
              <a:r>
                <a:rPr lang="es-ES" sz="800" dirty="0" smtClean="0">
                  <a:solidFill>
                    <a:prstClr val="black"/>
                  </a:solidFill>
                </a:rPr>
                <a:t> Sistemas y Base de Datos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7" name="Grupo 7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692773" y="3633096"/>
            <a:ext cx="1980000" cy="615290"/>
            <a:chOff x="5016000" y="1040447"/>
            <a:chExt cx="2157939" cy="972707"/>
          </a:xfrm>
          <a:solidFill>
            <a:schemeClr val="bg1"/>
          </a:solidFill>
        </p:grpSpPr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88054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EM09830 </a:t>
              </a:r>
              <a:r>
                <a:rPr lang="pt-BR" sz="1000" b="1" dirty="0">
                  <a:solidFill>
                    <a:schemeClr val="tx1"/>
                  </a:solidFill>
                </a:rPr>
                <a:t>CARLOS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A. ESCOBEDO CEPEDA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EM09673 </a:t>
              </a:r>
              <a:r>
                <a:rPr lang="pt-BR" sz="900" b="1" dirty="0">
                  <a:solidFill>
                    <a:schemeClr val="tx1"/>
                  </a:solidFill>
                </a:rPr>
                <a:t>ANTONIO ALVARADO GUERRERO </a:t>
              </a:r>
              <a:endParaRPr lang="pt-BR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7865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Logística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6425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7" name="Conector recto 106"/>
          <p:cNvCxnSpPr/>
          <p:nvPr/>
        </p:nvCxnSpPr>
        <p:spPr>
          <a:xfrm>
            <a:off x="8273786" y="3300569"/>
            <a:ext cx="0" cy="20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6" name="Conector recto 105"/>
          <p:cNvCxnSpPr/>
          <p:nvPr/>
        </p:nvCxnSpPr>
        <p:spPr>
          <a:xfrm>
            <a:off x="5555961" y="3314556"/>
            <a:ext cx="0" cy="23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5" name="Conector recto 104"/>
          <p:cNvCxnSpPr/>
          <p:nvPr/>
        </p:nvCxnSpPr>
        <p:spPr>
          <a:xfrm>
            <a:off x="10859326" y="3313157"/>
            <a:ext cx="0" cy="24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4" name="Conector recto 103"/>
          <p:cNvCxnSpPr/>
          <p:nvPr/>
        </p:nvCxnSpPr>
        <p:spPr>
          <a:xfrm>
            <a:off x="2123305" y="4897037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3" name="Conector recto 92"/>
          <p:cNvCxnSpPr/>
          <p:nvPr/>
        </p:nvCxnSpPr>
        <p:spPr>
          <a:xfrm>
            <a:off x="3233980" y="4054937"/>
            <a:ext cx="0" cy="8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2" name="Conector recto 91"/>
          <p:cNvCxnSpPr/>
          <p:nvPr/>
        </p:nvCxnSpPr>
        <p:spPr>
          <a:xfrm>
            <a:off x="1033705" y="4047189"/>
            <a:ext cx="0" cy="8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1" name="Conector recto 50"/>
          <p:cNvCxnSpPr/>
          <p:nvPr/>
        </p:nvCxnSpPr>
        <p:spPr>
          <a:xfrm>
            <a:off x="9422064" y="1784763"/>
            <a:ext cx="0" cy="6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0" name="Conector recto 49"/>
          <p:cNvCxnSpPr/>
          <p:nvPr/>
        </p:nvCxnSpPr>
        <p:spPr>
          <a:xfrm>
            <a:off x="2759184" y="1784763"/>
            <a:ext cx="0" cy="6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6092687" y="1391232"/>
            <a:ext cx="5085" cy="19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HOSPITAL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92989" y="191885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6" name="Grupo 4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258201" y="1923718"/>
            <a:ext cx="2340000" cy="389165"/>
            <a:chOff x="5016000" y="1040449"/>
            <a:chExt cx="2157939" cy="615227"/>
          </a:xfrm>
        </p:grpSpPr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ARMANDO MORIN MENDOZA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EM09783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9" name="Conector recto 48"/>
          <p:cNvCxnSpPr/>
          <p:nvPr/>
        </p:nvCxnSpPr>
        <p:spPr>
          <a:xfrm flipH="1">
            <a:off x="2760014" y="1786129"/>
            <a:ext cx="666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2" name="Conector recto 51"/>
          <p:cNvCxnSpPr/>
          <p:nvPr/>
        </p:nvCxnSpPr>
        <p:spPr>
          <a:xfrm flipH="1">
            <a:off x="2755462" y="2436672"/>
            <a:ext cx="666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5210" y="276877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MAYRA GUADALUPE SOLÍS ZACARÍAS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EM08079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5210" y="225161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ARTURO A. GARZA JIMÉNEZ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EM09832 </a:t>
              </a:r>
              <a:r>
                <a:rPr lang="es-ES" sz="800" dirty="0" smtClean="0">
                  <a:solidFill>
                    <a:prstClr val="black"/>
                  </a:solidFill>
                </a:rPr>
                <a:t>Coordinador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3299" y="425763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ALMA DELIA MENCHACA MARTELL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EM06208</a:t>
              </a:r>
              <a:r>
                <a:rPr lang="es-ES" sz="800" dirty="0" smtClean="0">
                  <a:solidFill>
                    <a:prstClr val="black"/>
                  </a:solidFill>
                </a:rPr>
                <a:t> Sub-jefa de Enfermeros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240076" y="426055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MAYRA GUADALUPE ROMO OLVEDA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EM01293</a:t>
              </a:r>
              <a:r>
                <a:rPr lang="es-ES" sz="800" dirty="0" smtClean="0">
                  <a:solidFill>
                    <a:prstClr val="black"/>
                  </a:solidFill>
                </a:rPr>
                <a:t> Jefa de Enfermeras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96302" y="5082251"/>
            <a:ext cx="3861849" cy="1088885"/>
            <a:chOff x="5016000" y="-187374"/>
            <a:chExt cx="2157939" cy="2122349"/>
          </a:xfrm>
          <a:solidFill>
            <a:schemeClr val="bg1"/>
          </a:solidFill>
        </p:grpSpPr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-187374"/>
              <a:ext cx="2157939" cy="212234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2" spcCol="1270" rtlCol="0" anchor="ctr" anchorCtr="0">
              <a:noAutofit/>
              <a:flatTx/>
            </a:bodyPr>
            <a:lstStyle/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EM09661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KAREN GONZÁLEZ MÉNDEZ </a:t>
              </a:r>
            </a:p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EM07610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ERICKA RAMOS HERNÁNDEZ </a:t>
              </a:r>
            </a:p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EM05165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JUAN A. GARZA ORONA </a:t>
              </a:r>
            </a:p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EM07420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DAVID A. CEPEDA BANDA </a:t>
              </a:r>
            </a:p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EM08573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YOSHIRA QUINTERO TIJERINA </a:t>
              </a:r>
            </a:p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EM09940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CYNTHIA G. DE LOS REYES</a:t>
              </a:r>
            </a:p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EM10152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ANA ALVARADO GUERRERO </a:t>
              </a:r>
            </a:p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EM10283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ANTONIO  AGUILAR DE LA ROSA</a:t>
              </a:r>
            </a:p>
            <a:p>
              <a:pPr lvl="0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EM10284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MONICA RIVERA GUADARRAMA</a:t>
              </a:r>
              <a:endParaRPr lang="es-ES" sz="900" b="1" dirty="0">
                <a:solidFill>
                  <a:prstClr val="black"/>
                </a:solidFill>
              </a:endParaRPr>
            </a:p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0047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Enfermeros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7" name="Grupo 7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555670" y="3468317"/>
            <a:ext cx="1980000" cy="1931829"/>
            <a:chOff x="5016000" y="-578553"/>
            <a:chExt cx="2157939" cy="3054011"/>
          </a:xfrm>
          <a:solidFill>
            <a:schemeClr val="bg1"/>
          </a:solidFill>
        </p:grpSpPr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-578553"/>
              <a:ext cx="2157939" cy="289903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EM09664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OMAR J. ARCEGA OLVERA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r>
                <a:rPr lang="es-ES" sz="600" dirty="0" smtClean="0">
                  <a:solidFill>
                    <a:schemeClr val="tx1"/>
                  </a:solidFill>
                </a:rPr>
                <a:t>EM01288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HÉCTOR HERNÁNDEZ RIOJAS 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EM01290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JOSÉ RAMÍREZ CASTILLO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EM05451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SERGIO M. ARRIETA ORTEGA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EM09755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JUAN JAVIER ROSALES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EM09507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EDUARDO CEPEDA RODRÍGUEZ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EM09663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MARTHA GUADALUPE GARCÍA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EM10004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JUAN MEDINA VAZQUEZ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EM10187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LUIS HERNANDEZ CERRITEÑO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24095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Médicos Generales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0" name="Grupo 7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555669" y="5587124"/>
            <a:ext cx="1980001" cy="389165"/>
            <a:chOff x="5016000" y="1040449"/>
            <a:chExt cx="2157940" cy="615227"/>
          </a:xfrm>
          <a:solidFill>
            <a:schemeClr val="bg1"/>
          </a:solidFill>
        </p:grpSpPr>
        <p:sp>
          <p:nvSpPr>
            <p:cNvPr id="81" name="Rectángulo 8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9"/>
              <a:ext cx="2157939" cy="50945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TOMAS E. ALGABA MARTÍNEZ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2" name="Rectángulo 8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EM04154 </a:t>
              </a:r>
              <a:r>
                <a:rPr lang="es-ES" sz="800" dirty="0" smtClean="0">
                  <a:solidFill>
                    <a:prstClr val="black"/>
                  </a:solidFill>
                </a:rPr>
                <a:t>Ginecólogo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3" name="Grupo 8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291379" y="4721627"/>
            <a:ext cx="1980000" cy="711089"/>
            <a:chOff x="5016000" y="1040447"/>
            <a:chExt cx="2157939" cy="1124155"/>
          </a:xfrm>
          <a:solidFill>
            <a:schemeClr val="bg1"/>
          </a:solidFill>
        </p:grpSpPr>
        <p:sp>
          <p:nvSpPr>
            <p:cNvPr id="84" name="Rectángulo 8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99361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>
                <a:lnSpc>
                  <a:spcPct val="115000"/>
                </a:lnSpc>
              </a:pPr>
              <a:r>
                <a:rPr lang="es-MX" sz="600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EM05361</a:t>
              </a:r>
              <a:r>
                <a:rPr lang="es-MX" sz="1000" b="1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 IVÁN ALEJANDRO MALACARA</a:t>
              </a:r>
            </a:p>
            <a:p>
              <a:pPr algn="ctr">
                <a:lnSpc>
                  <a:spcPct val="115000"/>
                </a:lnSpc>
              </a:pPr>
              <a:r>
                <a:rPr lang="es-MX" sz="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EM05058</a:t>
              </a:r>
              <a:r>
                <a:rPr lang="es-MX" sz="8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s-MX" sz="950" b="1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ROLANDO SÁNCHEZ CONTRERAS </a:t>
              </a:r>
            </a:p>
          </p:txBody>
        </p:sp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301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Dentistas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6" name="Grupo 8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291379" y="558164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7" name="Rectángulo 8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ÁNGEL CORRAL MURRILLO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EM09517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de Dentista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9" name="Grupo 8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874022" y="3466073"/>
            <a:ext cx="1980000" cy="711089"/>
            <a:chOff x="5016000" y="1040447"/>
            <a:chExt cx="2157939" cy="1124155"/>
          </a:xfrm>
          <a:solidFill>
            <a:schemeClr val="bg1"/>
          </a:solidFill>
        </p:grpSpPr>
        <p:sp>
          <p:nvSpPr>
            <p:cNvPr id="90" name="Rectángulo 8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99361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lnSpc>
                  <a:spcPct val="115000"/>
                </a:lnSpc>
              </a:pPr>
              <a:r>
                <a:rPr lang="es-MX" sz="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EM09943</a:t>
              </a:r>
              <a:r>
                <a:rPr lang="es-MX" sz="10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CRISTINA SANTACRUZ HDZ.</a:t>
              </a:r>
            </a:p>
            <a:p>
              <a:pPr lvl="0" algn="ctr">
                <a:lnSpc>
                  <a:spcPct val="115000"/>
                </a:lnSpc>
              </a:pPr>
              <a:r>
                <a:rPr lang="es-MX" sz="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EM09917</a:t>
              </a:r>
              <a:r>
                <a:rPr lang="es-MX" sz="10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MARIELENA FRAUSTO PEREZ</a:t>
              </a:r>
            </a:p>
            <a:p>
              <a:pPr lvl="0" algn="ctr">
                <a:lnSpc>
                  <a:spcPct val="115000"/>
                </a:lnSpc>
              </a:pPr>
              <a:r>
                <a:rPr lang="es-MX" sz="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EM10156</a:t>
              </a:r>
              <a:r>
                <a:rPr lang="es-MX" sz="10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MARIA VILLASTRIGO GARCIA</a:t>
              </a:r>
              <a:endParaRPr lang="en-US" sz="1000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1" name="Rectángulo 9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301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Psicólogos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5" name="Grupo 9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870725" y="437039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6" name="Rectángulo 9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BRIANDA RODRIGUEZ ESPINOZA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97" name="Rectángulo 9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EM08733 </a:t>
              </a:r>
              <a:r>
                <a:rPr lang="es-ES" sz="800" dirty="0" smtClean="0">
                  <a:solidFill>
                    <a:prstClr val="black"/>
                  </a:solidFill>
                </a:rPr>
                <a:t>Nutrición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8" name="Grupo 9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870725" y="497985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9" name="Rectángulo 9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MARÍA TENORIO ARMENDÁRIZ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100" name="Rectángulo 9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EM08567 </a:t>
              </a:r>
              <a:r>
                <a:rPr lang="es-ES" sz="800" dirty="0" smtClean="0">
                  <a:solidFill>
                    <a:prstClr val="black"/>
                  </a:solidFill>
                </a:rPr>
                <a:t>Farmacia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1" name="Grupo 10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291379" y="4007601"/>
            <a:ext cx="1980000" cy="547915"/>
            <a:chOff x="5016000" y="1298407"/>
            <a:chExt cx="2157939" cy="866195"/>
          </a:xfrm>
          <a:solidFill>
            <a:schemeClr val="bg1"/>
          </a:solidFill>
        </p:grpSpPr>
        <p:sp>
          <p:nvSpPr>
            <p:cNvPr id="102" name="Rectángulo 10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298407"/>
              <a:ext cx="2157939" cy="73565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/>
              <a:r>
                <a:rPr lang="es-MX" sz="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EM07641</a:t>
              </a:r>
              <a:r>
                <a:rPr lang="es-MX" sz="10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ROSAURA GARZA BARRERA</a:t>
              </a:r>
            </a:p>
            <a:p>
              <a:pPr lvl="0" algn="ctr"/>
              <a:r>
                <a:rPr lang="es-MX" sz="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EM09339</a:t>
              </a:r>
              <a:r>
                <a:rPr lang="es-MX" sz="10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VALERIA GARCÍA HERNÁNDEZ</a:t>
              </a:r>
              <a:endParaRPr lang="en-US" sz="1000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Rectángulo 10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301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Recepción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68" name="Conector recto 67"/>
          <p:cNvCxnSpPr/>
          <p:nvPr/>
        </p:nvCxnSpPr>
        <p:spPr>
          <a:xfrm flipH="1">
            <a:off x="2109078" y="3307159"/>
            <a:ext cx="874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9" name="Conector recto 68"/>
          <p:cNvCxnSpPr/>
          <p:nvPr/>
        </p:nvCxnSpPr>
        <p:spPr>
          <a:xfrm>
            <a:off x="2123305" y="3296837"/>
            <a:ext cx="0" cy="75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2" name="Grupo 6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137955" y="347159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HÉCTOR ESPARZA MÉNDEZ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EM07717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Enfermeros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70" name="Conector recto 69"/>
          <p:cNvCxnSpPr/>
          <p:nvPr/>
        </p:nvCxnSpPr>
        <p:spPr>
          <a:xfrm flipH="1">
            <a:off x="1033705" y="4054937"/>
            <a:ext cx="21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4" name="Conector recto 93"/>
          <p:cNvCxnSpPr/>
          <p:nvPr/>
        </p:nvCxnSpPr>
        <p:spPr>
          <a:xfrm flipH="1">
            <a:off x="1033705" y="4902662"/>
            <a:ext cx="21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08" name="Grupo 10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870725" y="556402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9" name="Rectángulo 10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CRISTIAN WHITNEY SALDUA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110" name="Rectángulo 10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EM09979 </a:t>
              </a:r>
              <a:r>
                <a:rPr lang="es-ES" sz="800" dirty="0" smtClean="0">
                  <a:solidFill>
                    <a:prstClr val="black"/>
                  </a:solidFill>
                </a:rPr>
                <a:t>Farmacia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1" name="Grupo 1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283786" y="347266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12" name="Rectángulo 1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JESUS CISNEROS LIMON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113" name="Rectángulo 1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EM10138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5089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7696" y="1415799"/>
            <a:ext cx="76" cy="20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INSTANCIA DE LA MUJER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3" y="2440103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SILVIA VILLARREAL RIVERA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EM09831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6" name="Conector recto 35"/>
          <p:cNvCxnSpPr/>
          <p:nvPr/>
        </p:nvCxnSpPr>
        <p:spPr>
          <a:xfrm>
            <a:off x="9701588" y="308767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5" name="Conector recto 44"/>
          <p:cNvCxnSpPr/>
          <p:nvPr/>
        </p:nvCxnSpPr>
        <p:spPr>
          <a:xfrm>
            <a:off x="2499832" y="3078653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9832" y="339442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IRMA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GPE. ÁLVAREZ </a:t>
              </a:r>
              <a:r>
                <a:rPr lang="es-ES" sz="1000" b="1" dirty="0">
                  <a:solidFill>
                    <a:schemeClr val="tx1"/>
                  </a:solidFill>
                </a:rPr>
                <a:t>PERALTA</a:t>
              </a: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EM08923</a:t>
              </a:r>
              <a:r>
                <a:rPr lang="es-ES" sz="800" dirty="0" smtClean="0">
                  <a:solidFill>
                    <a:prstClr val="black"/>
                  </a:solidFill>
                </a:rPr>
                <a:t> Abogada</a:t>
              </a:r>
              <a:r>
                <a:rPr lang="es-ES" sz="700" dirty="0" smtClean="0">
                  <a:solidFill>
                    <a:prstClr val="black"/>
                  </a:solidFill>
                </a:rPr>
                <a:t>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5" name="Conector recto 54"/>
          <p:cNvCxnSpPr/>
          <p:nvPr/>
        </p:nvCxnSpPr>
        <p:spPr>
          <a:xfrm flipH="1">
            <a:off x="2489569" y="308994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1860" y="33887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CELINA GPE HERNÁNDEZ MATA </a:t>
              </a: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EM07806</a:t>
              </a:r>
              <a:r>
                <a:rPr lang="es-ES" sz="800" dirty="0" smtClean="0">
                  <a:solidFill>
                    <a:prstClr val="black"/>
                  </a:solidFill>
                </a:rPr>
                <a:t> Psicóloga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4700" y="338936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LORENA FUENTES VILLALOBOS </a:t>
              </a: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EM09688</a:t>
              </a:r>
              <a:r>
                <a:rPr lang="es-ES" sz="800" dirty="0" smtClean="0">
                  <a:solidFill>
                    <a:prstClr val="black"/>
                  </a:solidFill>
                </a:rPr>
                <a:t> Recepcionista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4830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6" name="Conector recto 65"/>
          <p:cNvCxnSpPr/>
          <p:nvPr/>
        </p:nvCxnSpPr>
        <p:spPr>
          <a:xfrm>
            <a:off x="10680097" y="2675773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5" name="Conector recto 64"/>
          <p:cNvCxnSpPr/>
          <p:nvPr/>
        </p:nvCxnSpPr>
        <p:spPr>
          <a:xfrm>
            <a:off x="1511463" y="2675773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0" name="Conector recto 29"/>
          <p:cNvCxnSpPr/>
          <p:nvPr/>
        </p:nvCxnSpPr>
        <p:spPr>
          <a:xfrm>
            <a:off x="7540034" y="2676076"/>
            <a:ext cx="0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1" name="Conector recto 30"/>
          <p:cNvCxnSpPr/>
          <p:nvPr/>
        </p:nvCxnSpPr>
        <p:spPr>
          <a:xfrm>
            <a:off x="4666548" y="2665499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Conector recto 31"/>
          <p:cNvCxnSpPr/>
          <p:nvPr/>
        </p:nvCxnSpPr>
        <p:spPr>
          <a:xfrm flipH="1">
            <a:off x="1500312" y="2675773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6" name="Grupo 4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673614" y="321084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LEIDI M. DE LA CRUZ CADENA</a:t>
              </a: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EM08813</a:t>
              </a:r>
              <a:r>
                <a:rPr lang="es-ES" sz="800" dirty="0" smtClean="0">
                  <a:solidFill>
                    <a:prstClr val="black"/>
                  </a:solidFill>
                </a:rPr>
                <a:t> Educadora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53209" y="320713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MAYRA A. GAYTÁN DE LA TORRE</a:t>
              </a: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EM08840</a:t>
              </a:r>
              <a:r>
                <a:rPr lang="es-ES" sz="800" dirty="0" smtClean="0">
                  <a:solidFill>
                    <a:prstClr val="black"/>
                  </a:solidFill>
                </a:rPr>
                <a:t> Educadora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703142" y="320268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LESLY B. NUNCIO CAMPOS</a:t>
              </a: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EM09219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Educadora</a:t>
              </a:r>
            </a:p>
          </p:txBody>
        </p:sp>
      </p:grpSp>
      <p:cxnSp>
        <p:nvCxnSpPr>
          <p:cNvPr id="41" name="Conector recto 40"/>
          <p:cNvCxnSpPr>
            <a:endCxn id="80" idx="2"/>
          </p:cNvCxnSpPr>
          <p:nvPr/>
        </p:nvCxnSpPr>
        <p:spPr>
          <a:xfrm>
            <a:off x="6097772" y="1423008"/>
            <a:ext cx="2882" cy="3276883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GUARDERÍA CADI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36486" y="320954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MARTHA JUAREZ RODRIGUEZ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EM10136</a:t>
              </a:r>
              <a:r>
                <a:rPr lang="es-ES" sz="800" dirty="0" smtClean="0">
                  <a:solidFill>
                    <a:prstClr val="black"/>
                  </a:solidFill>
                </a:rPr>
                <a:t> Psicóloga </a:t>
              </a:r>
              <a:r>
                <a:rPr lang="es-ES" sz="700" dirty="0" smtClean="0">
                  <a:solidFill>
                    <a:prstClr val="black"/>
                  </a:solidFill>
                </a:rPr>
                <a:t>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7" name="Grupo 2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22074" y="2499737"/>
            <a:ext cx="2160000" cy="389165"/>
            <a:chOff x="5016000" y="1040449"/>
            <a:chExt cx="2157939" cy="615227"/>
          </a:xfrm>
        </p:grpSpPr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SILVIA MA. FLORES GARZA</a:t>
              </a:r>
            </a:p>
          </p:txBody>
        </p:sp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EM08963</a:t>
              </a:r>
              <a:r>
                <a:rPr lang="es-ES" sz="800" dirty="0" smtClean="0">
                  <a:solidFill>
                    <a:schemeClr val="tx1"/>
                  </a:solidFill>
                </a:rPr>
                <a:t> Jefa de Área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67" name="Conector recto 66"/>
          <p:cNvCxnSpPr/>
          <p:nvPr/>
        </p:nvCxnSpPr>
        <p:spPr>
          <a:xfrm>
            <a:off x="3118951" y="2672854"/>
            <a:ext cx="0" cy="16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8" name="Conector recto 67"/>
          <p:cNvCxnSpPr/>
          <p:nvPr/>
        </p:nvCxnSpPr>
        <p:spPr>
          <a:xfrm>
            <a:off x="9083755" y="2672854"/>
            <a:ext cx="0" cy="16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9" name="Grupo 6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132386" y="4316707"/>
            <a:ext cx="1980001" cy="389165"/>
            <a:chOff x="5016000" y="1040449"/>
            <a:chExt cx="2157941" cy="615227"/>
          </a:xfrm>
          <a:solidFill>
            <a:schemeClr val="bg1"/>
          </a:solidFill>
        </p:grpSpPr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ROSA V. GARCÍA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FLORES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1" y="1421176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EM08726 </a:t>
              </a:r>
              <a:r>
                <a:rPr lang="es-ES" sz="800" dirty="0">
                  <a:solidFill>
                    <a:prstClr val="black"/>
                  </a:solidFill>
                </a:rPr>
                <a:t>Auxiliar Educativa </a:t>
              </a: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093754" y="4315927"/>
            <a:ext cx="1980001" cy="389165"/>
            <a:chOff x="5016000" y="1040449"/>
            <a:chExt cx="2157941" cy="615227"/>
          </a:xfrm>
          <a:solidFill>
            <a:schemeClr val="bg1"/>
          </a:solidFill>
        </p:grpSpPr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VERÓNICA RIVERA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BLANCO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1" y="1421176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EM08732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Educativa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0653" y="4310726"/>
            <a:ext cx="1980001" cy="389165"/>
            <a:chOff x="5016000" y="1040449"/>
            <a:chExt cx="2157941" cy="615227"/>
          </a:xfrm>
          <a:solidFill>
            <a:schemeClr val="bg1"/>
          </a:solidFill>
        </p:grpSpPr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ELSA PATRICIA SEGURA LÓPEZ</a:t>
              </a:r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1" y="1421176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EM07802 </a:t>
              </a:r>
              <a:r>
                <a:rPr lang="es-ES" sz="800" dirty="0">
                  <a:solidFill>
                    <a:prstClr val="black"/>
                  </a:solidFill>
                </a:rPr>
                <a:t>Auxiliar Educativa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6401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7" name="Conector recto 96"/>
          <p:cNvCxnSpPr/>
          <p:nvPr/>
        </p:nvCxnSpPr>
        <p:spPr>
          <a:xfrm>
            <a:off x="10963805" y="3146344"/>
            <a:ext cx="0" cy="17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6" name="Conector recto 95"/>
          <p:cNvCxnSpPr/>
          <p:nvPr/>
        </p:nvCxnSpPr>
        <p:spPr>
          <a:xfrm>
            <a:off x="8525407" y="3146344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5" name="Conector recto 94"/>
          <p:cNvCxnSpPr/>
          <p:nvPr/>
        </p:nvCxnSpPr>
        <p:spPr>
          <a:xfrm>
            <a:off x="3673415" y="3146344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4" name="Conector recto 93"/>
          <p:cNvCxnSpPr/>
          <p:nvPr/>
        </p:nvCxnSpPr>
        <p:spPr>
          <a:xfrm>
            <a:off x="1245648" y="3156977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6097696" y="1423008"/>
            <a:ext cx="76" cy="21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CASA HOGAR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3" y="2461369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LAURA YOLANDA RUÍZ VILLARREAL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EM06938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56052" y="3498142"/>
            <a:ext cx="1980000" cy="389166"/>
            <a:chOff x="5016000" y="1040449"/>
            <a:chExt cx="2157939" cy="615229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DENISSE GPE. </a:t>
              </a:r>
              <a:r>
                <a:rPr lang="es-ES" sz="1000" b="1" dirty="0">
                  <a:solidFill>
                    <a:schemeClr val="tx1"/>
                  </a:solidFill>
                </a:rPr>
                <a:t>SIAS RODRIGUEZ</a:t>
              </a: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EM09747</a:t>
              </a:r>
              <a:r>
                <a:rPr lang="es-ES" sz="800" dirty="0" smtClean="0">
                  <a:solidFill>
                    <a:prstClr val="black"/>
                  </a:solidFill>
                </a:rPr>
                <a:t> Pedagoga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1" name="Grupo 6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681874" y="35008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LUCERO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M. </a:t>
              </a:r>
              <a:r>
                <a:rPr lang="es-ES" sz="1000" b="1" dirty="0">
                  <a:solidFill>
                    <a:schemeClr val="tx1"/>
                  </a:solidFill>
                </a:rPr>
                <a:t>AMAYA MARTINEZ</a:t>
              </a: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EM06303</a:t>
              </a:r>
              <a:r>
                <a:rPr lang="es-ES" sz="800" dirty="0" smtClean="0">
                  <a:solidFill>
                    <a:prstClr val="black"/>
                  </a:solidFill>
                </a:rPr>
                <a:t> Psicóloga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1073" y="349814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1" name="Rectángulo 8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JOSÉ JAVIER FLORES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TOVAR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2" name="Rectángulo 8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EM06952</a:t>
              </a:r>
              <a:r>
                <a:rPr lang="es-ES" sz="800" dirty="0" smtClean="0">
                  <a:solidFill>
                    <a:prstClr val="black"/>
                  </a:solidFill>
                </a:rPr>
                <a:t> Chofer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3" name="Grupo 8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41031" y="3498142"/>
            <a:ext cx="1980000" cy="519795"/>
            <a:chOff x="5016000" y="1040449"/>
            <a:chExt cx="2157939" cy="821740"/>
          </a:xfrm>
          <a:solidFill>
            <a:schemeClr val="bg1"/>
          </a:solidFill>
        </p:grpSpPr>
        <p:sp>
          <p:nvSpPr>
            <p:cNvPr id="84" name="Rectángulo 8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3546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EM07675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MARIA MENCHACA </a:t>
              </a:r>
              <a:r>
                <a:rPr lang="es-ES" sz="1000" b="1" dirty="0">
                  <a:solidFill>
                    <a:schemeClr val="tx1"/>
                  </a:solidFill>
                </a:rPr>
                <a:t>MARTELL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EM09659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ESMERALDA MEDRANO </a:t>
              </a:r>
              <a:r>
                <a:rPr lang="es-ES" sz="900" b="1" dirty="0">
                  <a:solidFill>
                    <a:schemeClr val="tx1"/>
                  </a:solidFill>
                </a:rPr>
                <a:t>IRACHETA</a:t>
              </a:r>
            </a:p>
          </p:txBody>
        </p:sp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2768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Cocineras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6" name="Grupo 8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974290" y="3498142"/>
            <a:ext cx="1980000" cy="980984"/>
            <a:chOff x="5016000" y="1040447"/>
            <a:chExt cx="2157939" cy="1550829"/>
          </a:xfrm>
          <a:solidFill>
            <a:schemeClr val="bg1"/>
          </a:solidFill>
        </p:grpSpPr>
        <p:sp>
          <p:nvSpPr>
            <p:cNvPr id="87" name="Rectángulo 8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45459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EM07427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BLANCA </a:t>
              </a:r>
              <a:r>
                <a:rPr lang="es-ES" sz="1000" b="1" dirty="0">
                  <a:solidFill>
                    <a:schemeClr val="tx1"/>
                  </a:solidFill>
                </a:rPr>
                <a:t>GARCIA PICHARDO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EM06105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SARAI </a:t>
              </a:r>
              <a:r>
                <a:rPr lang="es-ES" sz="1000" b="1" dirty="0">
                  <a:solidFill>
                    <a:schemeClr val="tx1"/>
                  </a:solidFill>
                </a:rPr>
                <a:t>Y. TREVIÑO SAUCEDA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EM07338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TAIDE </a:t>
              </a:r>
              <a:r>
                <a:rPr lang="es-ES" sz="1000" b="1" dirty="0">
                  <a:solidFill>
                    <a:schemeClr val="tx1"/>
                  </a:solidFill>
                </a:rPr>
                <a:t>L. MONRREAL FLORES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NINFA </a:t>
              </a:r>
              <a:r>
                <a:rPr lang="es-ES" sz="1000" b="1" dirty="0">
                  <a:solidFill>
                    <a:schemeClr val="tx1"/>
                  </a:solidFill>
                </a:rPr>
                <a:t>MARTINEZ HERNANDEZ</a:t>
              </a:r>
            </a:p>
          </p:txBody>
        </p:sp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3567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Enfermeras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0" name="Grupo 8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974290" y="4705990"/>
            <a:ext cx="1980000" cy="1211571"/>
            <a:chOff x="5016000" y="1040447"/>
            <a:chExt cx="2157939" cy="1915363"/>
          </a:xfrm>
          <a:solidFill>
            <a:schemeClr val="bg1"/>
          </a:solidFill>
        </p:grpSpPr>
        <p:sp>
          <p:nvSpPr>
            <p:cNvPr id="91" name="Rectángulo 9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76810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EM06832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SARAÍ </a:t>
              </a:r>
              <a:r>
                <a:rPr lang="es-ES" sz="1000" b="1" dirty="0">
                  <a:solidFill>
                    <a:schemeClr val="tx1"/>
                  </a:solidFill>
                </a:rPr>
                <a:t>TORRES LUNA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EM07989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LAURA </a:t>
              </a:r>
              <a:r>
                <a:rPr lang="es-ES" sz="1000" b="1" dirty="0">
                  <a:solidFill>
                    <a:schemeClr val="tx1"/>
                  </a:solidFill>
                </a:rPr>
                <a:t>JIMÉNEZ BALLESTEROS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EM09638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KARINA </a:t>
              </a:r>
              <a:r>
                <a:rPr lang="es-ES" sz="1000" b="1" dirty="0">
                  <a:solidFill>
                    <a:schemeClr val="tx1"/>
                  </a:solidFill>
                </a:rPr>
                <a:t>I. GUERRA AMAYA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EM09719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MARIA FUENTES </a:t>
              </a:r>
              <a:r>
                <a:rPr lang="es-ES" sz="1000" b="1" dirty="0">
                  <a:solidFill>
                    <a:schemeClr val="tx1"/>
                  </a:solidFill>
                </a:rPr>
                <a:t>VILLALOBOS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EM09754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ELISA </a:t>
              </a:r>
              <a:r>
                <a:rPr lang="es-ES" sz="1000" b="1" dirty="0">
                  <a:solidFill>
                    <a:schemeClr val="tx1"/>
                  </a:solidFill>
                </a:rPr>
                <a:t>MACHADO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JIMENEZ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2" name="Rectángulo 9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72131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de Enfermeras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93" name="Conector recto 92"/>
          <p:cNvCxnSpPr/>
          <p:nvPr/>
        </p:nvCxnSpPr>
        <p:spPr>
          <a:xfrm flipH="1">
            <a:off x="1245121" y="3154793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672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7696" y="1423008"/>
            <a:ext cx="76" cy="17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CASA MECED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3" y="2461369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VIRGINIA ELENA GARZA DIAZ 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EM01269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5" name="Conector recto 44"/>
          <p:cNvCxnSpPr/>
          <p:nvPr/>
        </p:nvCxnSpPr>
        <p:spPr>
          <a:xfrm>
            <a:off x="9701588" y="316387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>
            <a:off x="2499832" y="3154853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9832" y="3470625"/>
            <a:ext cx="1980000" cy="382856"/>
            <a:chOff x="5016000" y="1040447"/>
            <a:chExt cx="2157939" cy="1011682"/>
          </a:xfrm>
          <a:solidFill>
            <a:schemeClr val="bg1"/>
          </a:solidFill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68269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DIANA </a:t>
              </a:r>
              <a:r>
                <a:rPr lang="es-ES" sz="1000" b="1" dirty="0">
                  <a:solidFill>
                    <a:schemeClr val="tx1"/>
                  </a:solidFill>
                </a:rPr>
                <a:t>P. TAPIA  VILLARREAL </a:t>
              </a: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62102"/>
              <a:ext cx="2157939" cy="39002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EM07898 </a:t>
              </a:r>
              <a:r>
                <a:rPr lang="es-ES" sz="800" dirty="0" smtClean="0">
                  <a:solidFill>
                    <a:prstClr val="black"/>
                  </a:solidFill>
                </a:rPr>
                <a:t>Psicóloga </a:t>
              </a:r>
              <a:r>
                <a:rPr lang="es-ES" sz="700" dirty="0" smtClean="0">
                  <a:solidFill>
                    <a:prstClr val="black"/>
                  </a:solidFill>
                </a:rPr>
                <a:t>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0" name="Conector recto 49"/>
          <p:cNvCxnSpPr/>
          <p:nvPr/>
        </p:nvCxnSpPr>
        <p:spPr>
          <a:xfrm flipH="1">
            <a:off x="2489569" y="316614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1860" y="34649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BEATRIZ </a:t>
              </a:r>
              <a:r>
                <a:rPr lang="es-ES" sz="1000" b="1" dirty="0">
                  <a:solidFill>
                    <a:schemeClr val="tx1"/>
                  </a:solidFill>
                </a:rPr>
                <a:t>A. CALVILLO YESCA</a:t>
              </a: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EM08320 </a:t>
              </a:r>
              <a:r>
                <a:rPr lang="es-ES" sz="800" dirty="0" smtClean="0">
                  <a:solidFill>
                    <a:prstClr val="black"/>
                  </a:solidFill>
                </a:rPr>
                <a:t>Psicóloga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257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0" name="Conector recto 59"/>
          <p:cNvCxnSpPr/>
          <p:nvPr/>
        </p:nvCxnSpPr>
        <p:spPr>
          <a:xfrm>
            <a:off x="3936488" y="2590651"/>
            <a:ext cx="0" cy="12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6" name="Conector recto 55"/>
          <p:cNvCxnSpPr/>
          <p:nvPr/>
        </p:nvCxnSpPr>
        <p:spPr>
          <a:xfrm>
            <a:off x="9321794" y="3469504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5" name="Conector recto 54"/>
          <p:cNvCxnSpPr/>
          <p:nvPr/>
        </p:nvCxnSpPr>
        <p:spPr>
          <a:xfrm>
            <a:off x="7176019" y="3469504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0117185" y="259472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 flipH="1">
            <a:off x="6031875" y="2130607"/>
            <a:ext cx="187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SECRETARIA DEL AYUNTAMIENTO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063894" y="259634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0778" y="1579481"/>
            <a:ext cx="2" cy="13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73894" y="2805786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LUIS SÁNCHEZ IBARRA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EM09899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064256" y="2597003"/>
            <a:ext cx="806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127185" y="280009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JUAN MARTÍNEZ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EM08280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865" y="1265265"/>
            <a:ext cx="2340000" cy="379240"/>
            <a:chOff x="5016000" y="1040449"/>
            <a:chExt cx="2157939" cy="599536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ELEUTERIO LOPEZ LEOS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1880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EM09772</a:t>
              </a:r>
              <a:r>
                <a:rPr lang="es-ES" sz="800" dirty="0" smtClean="0">
                  <a:solidFill>
                    <a:schemeClr val="tx1"/>
                  </a:solidFill>
                </a:rPr>
                <a:t> Secretario del Ayuntamiento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24950" y="1936038"/>
            <a:ext cx="2160000" cy="389165"/>
            <a:chOff x="5016000" y="1040449"/>
            <a:chExt cx="2157939" cy="615227"/>
          </a:xfrm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YURI M. MEDELLÍN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EM06916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Sec. Ayto.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469492" y="193357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ARGENTINA DOMANI ALEMÁN SOTO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EM03361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9" name="Grupo 3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949813" y="370819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FIDENCIO GARZA REYNA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0393" y="283124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LEONEL RENDÓN ISUNZA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EM06926</a:t>
              </a:r>
              <a:r>
                <a:rPr lang="es-ES" sz="800" dirty="0" smtClean="0">
                  <a:solidFill>
                    <a:prstClr val="black"/>
                  </a:solidFill>
                </a:rPr>
                <a:t> Asesor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5" name="Grupo 4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331794" y="370819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H. HERRERA VILLARREAL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EM03318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207741" y="370819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ANGÉLICA GARCÍA GAYTÁN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EM03485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3" name="Conector recto 52"/>
          <p:cNvCxnSpPr/>
          <p:nvPr/>
        </p:nvCxnSpPr>
        <p:spPr>
          <a:xfrm>
            <a:off x="8265823" y="2605504"/>
            <a:ext cx="0" cy="8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4" name="Conector recto 53"/>
          <p:cNvCxnSpPr/>
          <p:nvPr/>
        </p:nvCxnSpPr>
        <p:spPr>
          <a:xfrm flipH="1">
            <a:off x="7176019" y="3469504"/>
            <a:ext cx="2145775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283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7696" y="1423008"/>
            <a:ext cx="76" cy="17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ASISTENCIA SOCIAL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3" y="2461369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MONICA ELIZABETH GARCIA GOITIA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EM09827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5" name="Conector recto 44"/>
          <p:cNvCxnSpPr/>
          <p:nvPr/>
        </p:nvCxnSpPr>
        <p:spPr>
          <a:xfrm>
            <a:off x="9701588" y="316387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>
            <a:off x="2499832" y="3154853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0" name="Conector recto 49"/>
          <p:cNvCxnSpPr/>
          <p:nvPr/>
        </p:nvCxnSpPr>
        <p:spPr>
          <a:xfrm flipH="1">
            <a:off x="2489569" y="316614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1860" y="34649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ALEJANDRA HERNANDEZ GONZALEZ</a:t>
              </a: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EM09893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17765" y="34649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GEORGINA HARO GONZALEZ</a:t>
              </a:r>
            </a:p>
          </p:txBody>
        </p:sp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EM06309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5410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2687" y="1423008"/>
            <a:ext cx="5085" cy="2131379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PROGRAMAS DIF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3" y="2461369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ALMA ZAPOPAN GUERRA MARTINEZ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EM09828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5" name="Conector recto 44"/>
          <p:cNvCxnSpPr/>
          <p:nvPr/>
        </p:nvCxnSpPr>
        <p:spPr>
          <a:xfrm>
            <a:off x="9692879" y="316387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>
            <a:off x="2499832" y="3154853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0" name="Conector recto 49"/>
          <p:cNvCxnSpPr/>
          <p:nvPr/>
        </p:nvCxnSpPr>
        <p:spPr>
          <a:xfrm flipH="1">
            <a:off x="2489569" y="316614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1860" y="3554382"/>
            <a:ext cx="1980000" cy="587946"/>
            <a:chOff x="5016000" y="1040447"/>
            <a:chExt cx="2157939" cy="929479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79694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EM09941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LORELIA </a:t>
              </a:r>
              <a:r>
                <a:rPr lang="es-ES" sz="1000" b="1" dirty="0">
                  <a:solidFill>
                    <a:schemeClr val="tx1"/>
                  </a:solidFill>
                </a:rPr>
                <a:t>TREVIÑO FLORES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EM08224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ROSA </a:t>
              </a:r>
              <a:r>
                <a:rPr lang="es-ES" sz="1000" b="1" dirty="0">
                  <a:solidFill>
                    <a:schemeClr val="tx1"/>
                  </a:solidFill>
                </a:rPr>
                <a:t>ALICIA GARCÍA RIVAS</a:t>
              </a: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3542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Adulto Mayor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17765" y="355438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LAURA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M. </a:t>
              </a:r>
              <a:r>
                <a:rPr lang="es-ES" sz="1000" b="1" dirty="0">
                  <a:solidFill>
                    <a:schemeClr val="tx1"/>
                  </a:solidFill>
                </a:rPr>
                <a:t>ARROYO GARCIA</a:t>
              </a:r>
            </a:p>
          </p:txBody>
        </p:sp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EM09829</a:t>
              </a:r>
              <a:r>
                <a:rPr lang="es-ES" sz="800" dirty="0" smtClean="0">
                  <a:solidFill>
                    <a:prstClr val="black"/>
                  </a:solidFill>
                </a:rPr>
                <a:t> Programa INAPAM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7" name="Grupo 2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7078" y="355438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VERÓNICA Y. </a:t>
              </a:r>
              <a:r>
                <a:rPr lang="es-ES" sz="1000" b="1" dirty="0">
                  <a:solidFill>
                    <a:schemeClr val="tx1"/>
                  </a:solidFill>
                </a:rPr>
                <a:t>LÓPEZ MORENO</a:t>
              </a:r>
            </a:p>
          </p:txBody>
        </p:sp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EM07552</a:t>
              </a:r>
              <a:r>
                <a:rPr lang="es-ES" sz="800" dirty="0" smtClean="0">
                  <a:solidFill>
                    <a:prstClr val="black"/>
                  </a:solidFill>
                </a:rPr>
                <a:t> Trabajo Social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3264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2687" y="1423008"/>
            <a:ext cx="5085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COMEDORES DIF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87681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3" y="2478461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EDNA BERENICE COVARRUBIAS MILLAN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EM06868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9517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2687" y="1412498"/>
            <a:ext cx="5085" cy="17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CEDIF SUR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87681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3" y="2478461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DIANA VILLASANA FLORES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EM08403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6" name="Conector recto 15"/>
          <p:cNvCxnSpPr/>
          <p:nvPr/>
        </p:nvCxnSpPr>
        <p:spPr>
          <a:xfrm>
            <a:off x="9692879" y="316387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2499832" y="3154853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8" name="Grupo 1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1860" y="3554382"/>
            <a:ext cx="1980000" cy="733104"/>
            <a:chOff x="5016000" y="1040447"/>
            <a:chExt cx="2157939" cy="1158954"/>
          </a:xfrm>
          <a:solidFill>
            <a:schemeClr val="bg1"/>
          </a:solidFill>
        </p:grpSpPr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04604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EM08766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EDNA I. GARCIA RIVAS</a:t>
              </a:r>
              <a:endParaRPr lang="es-ES" sz="1000" b="1" dirty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EM08621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MARIA MONTAÑEZ BARRIENTOS </a:t>
              </a:r>
              <a:endParaRPr lang="es-ES" sz="900" b="1" dirty="0" smtClean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EM10298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VALERY A. BERNAL GARZA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64902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17765" y="355438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ULISES AZAREL CASTILLO SANTOS </a:t>
              </a: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EM07653</a:t>
              </a:r>
              <a:r>
                <a:rPr lang="es-ES" sz="800" dirty="0" smtClean="0">
                  <a:solidFill>
                    <a:prstClr val="black"/>
                  </a:solidFill>
                </a:rPr>
                <a:t> Psicólogo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4" name="Conector recto 23"/>
          <p:cNvCxnSpPr/>
          <p:nvPr/>
        </p:nvCxnSpPr>
        <p:spPr>
          <a:xfrm flipH="1">
            <a:off x="2489569" y="316614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493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Conector recto 29"/>
          <p:cNvCxnSpPr/>
          <p:nvPr/>
        </p:nvCxnSpPr>
        <p:spPr>
          <a:xfrm>
            <a:off x="10680097" y="2659534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/>
        </p:nvCxnSpPr>
        <p:spPr>
          <a:xfrm>
            <a:off x="4656038" y="2649260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Conector recto 31"/>
          <p:cNvCxnSpPr/>
          <p:nvPr/>
        </p:nvCxnSpPr>
        <p:spPr>
          <a:xfrm>
            <a:off x="7540034" y="2659837"/>
            <a:ext cx="0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1" name="Conector recto 30"/>
          <p:cNvCxnSpPr/>
          <p:nvPr/>
        </p:nvCxnSpPr>
        <p:spPr>
          <a:xfrm>
            <a:off x="1511463" y="2659534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6092687" y="1412498"/>
            <a:ext cx="0" cy="12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CEDIF NORTE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87681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8" name="Grupo 1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698939" y="3181988"/>
            <a:ext cx="1980000" cy="633074"/>
            <a:chOff x="5016000" y="540771"/>
            <a:chExt cx="2157939" cy="1000824"/>
          </a:xfrm>
          <a:solidFill>
            <a:schemeClr val="bg1"/>
          </a:solidFill>
        </p:grpSpPr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540771"/>
              <a:ext cx="2157939" cy="85790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EM08699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PATRICIA ALVARADO ROMERO</a:t>
              </a:r>
              <a:endParaRPr lang="es-ES" sz="1000" b="1" dirty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EM09285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MAURICIO CONTRERAS TOVIAS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307094"/>
              <a:ext cx="2157939" cy="23450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23541" y="318862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EVA CECILIA VALDES GOMEZ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EM07938</a:t>
              </a:r>
              <a:r>
                <a:rPr lang="es-ES" sz="800" dirty="0" smtClean="0">
                  <a:solidFill>
                    <a:prstClr val="black"/>
                  </a:solidFill>
                </a:rPr>
                <a:t> Psicólogo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54200" y="318879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DANIEL A. ARÉVALO RUIZ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EM09956</a:t>
              </a:r>
              <a:r>
                <a:rPr lang="es-ES" sz="800" dirty="0" smtClean="0">
                  <a:solidFill>
                    <a:prstClr val="black"/>
                  </a:solidFill>
                </a:rPr>
                <a:t> Deportes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5" name="Conector recto 44"/>
          <p:cNvCxnSpPr/>
          <p:nvPr/>
        </p:nvCxnSpPr>
        <p:spPr>
          <a:xfrm flipH="1">
            <a:off x="1500312" y="2659534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664559" y="318862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spcBef>
                  <a:spcPct val="0"/>
                </a:spcBef>
              </a:pPr>
              <a:r>
                <a:rPr lang="es-ES" sz="1000" b="1" dirty="0">
                  <a:solidFill>
                    <a:prstClr val="black"/>
                  </a:solidFill>
                </a:rPr>
                <a:t>SOFÍA GONZÁLEZ ROMO </a:t>
              </a:r>
            </a:p>
          </p:txBody>
        </p:sp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EM09957 </a:t>
              </a:r>
              <a:r>
                <a:rPr lang="es-ES" sz="700" dirty="0">
                  <a:solidFill>
                    <a:prstClr val="black"/>
                  </a:solidFill>
                </a:rPr>
                <a:t>Nutrición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36590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7" name="Conector recto 76"/>
          <p:cNvCxnSpPr/>
          <p:nvPr/>
        </p:nvCxnSpPr>
        <p:spPr>
          <a:xfrm>
            <a:off x="1511463" y="2360047"/>
            <a:ext cx="0" cy="183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9" name="Conector recto 78"/>
          <p:cNvCxnSpPr/>
          <p:nvPr/>
        </p:nvCxnSpPr>
        <p:spPr>
          <a:xfrm>
            <a:off x="10680097" y="2360035"/>
            <a:ext cx="0" cy="15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SALUD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98724" y="1146085"/>
            <a:ext cx="2" cy="29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2015" y="1034956"/>
            <a:ext cx="234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JOSE ARTURO GONZALEZ ELIZONDO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EM08479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Sanidad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8724" y="1683025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FERNANDO LICEAGA MORENO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EM07997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0" name="Grupo 5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699749" y="2706281"/>
            <a:ext cx="1980000" cy="449716"/>
            <a:chOff x="5016000" y="1040449"/>
            <a:chExt cx="2157939" cy="710952"/>
          </a:xfrm>
          <a:solidFill>
            <a:schemeClr val="bg1"/>
          </a:solidFill>
        </p:grpSpPr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3741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EM07551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OLGA R. CUELLAR GARCIA </a:t>
              </a:r>
            </a:p>
          </p:txBody>
        </p:sp>
        <p:sp>
          <p:nvSpPr>
            <p:cNvPr id="62" name="Rectángulo 6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16901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20756" y="3469376"/>
            <a:ext cx="1980000" cy="587946"/>
            <a:chOff x="5016000" y="1040447"/>
            <a:chExt cx="2157939" cy="929479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79694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EM08049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LESLIE CHAVEZ HERNANDEZ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EM08572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VALERIA DE LOS SANTOS PEÑA</a:t>
              </a:r>
              <a:endParaRPr lang="es-ES" sz="9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3542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Enfermera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28557" y="2711419"/>
            <a:ext cx="1981167" cy="704832"/>
            <a:chOff x="4970676" y="1135613"/>
            <a:chExt cx="2159211" cy="1114267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971948" y="1135613"/>
              <a:ext cx="2157939" cy="94450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EM10271 </a:t>
              </a:r>
              <a:r>
                <a:rPr lang="es-ES" sz="950" b="1" dirty="0" smtClean="0">
                  <a:solidFill>
                    <a:prstClr val="black"/>
                  </a:solidFill>
                </a:rPr>
                <a:t>MELISSA LOPEZ NARVAEZ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EM10275 </a:t>
              </a:r>
              <a:r>
                <a:rPr lang="es-ES" sz="950" b="1" dirty="0" smtClean="0">
                  <a:solidFill>
                    <a:prstClr val="black"/>
                  </a:solidFill>
                </a:rPr>
                <a:t>FRANCISCO PIZARRO RDZ. </a:t>
              </a:r>
              <a:endParaRPr lang="es-ES" sz="95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970676" y="2024520"/>
              <a:ext cx="2157942" cy="2253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20756" y="2702056"/>
            <a:ext cx="1980000" cy="534476"/>
            <a:chOff x="5016000" y="1040447"/>
            <a:chExt cx="2157939" cy="844948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66604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EM09507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EDUARDO CEPEDA RODRÍGUEZ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EM10018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ALFREDO SALAZAR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5089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Medico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699761" y="376687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HUGO A. NIÑO HERNANDEZ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EM09915</a:t>
              </a:r>
              <a:r>
                <a:rPr lang="es-ES" sz="800" dirty="0" smtClean="0">
                  <a:solidFill>
                    <a:prstClr val="black"/>
                  </a:solidFill>
                </a:rPr>
                <a:t> Chofer de Carga General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78" name="Conector recto 77"/>
          <p:cNvCxnSpPr/>
          <p:nvPr/>
        </p:nvCxnSpPr>
        <p:spPr>
          <a:xfrm flipH="1">
            <a:off x="1500312" y="2360047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28557" y="3908035"/>
            <a:ext cx="1980000" cy="922203"/>
            <a:chOff x="5016000" y="801828"/>
            <a:chExt cx="2157939" cy="1457897"/>
          </a:xfrm>
          <a:solidFill>
            <a:schemeClr val="bg1"/>
          </a:solidFill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01828"/>
              <a:ext cx="2157939" cy="129334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EM10188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MITZI GARIBAY GARCIA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EM10189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BLANCA ADAME PARDO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EM10245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MARYRENE GUZMAN TENORIO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EM10246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PEDRO MORALES VASQUEZ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025226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Inspector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9021217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Conector recto 21"/>
          <p:cNvCxnSpPr/>
          <p:nvPr/>
        </p:nvCxnSpPr>
        <p:spPr>
          <a:xfrm flipH="1">
            <a:off x="6097696" y="1415799"/>
            <a:ext cx="76" cy="8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SALUD / PROTECCIÓN Y CONTROL ANIMAL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7" name="Grupo 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FRANCISCO MARTÍN GÓMEZ GONZÁLEZ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EM06871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0" name="Conector recto 9"/>
          <p:cNvCxnSpPr/>
          <p:nvPr/>
        </p:nvCxnSpPr>
        <p:spPr>
          <a:xfrm>
            <a:off x="9701588" y="2239947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" name="Conector recto 10"/>
          <p:cNvCxnSpPr/>
          <p:nvPr/>
        </p:nvCxnSpPr>
        <p:spPr>
          <a:xfrm>
            <a:off x="2499832" y="223092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2" name="Grupo 1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9832" y="2546702"/>
            <a:ext cx="1980000" cy="541565"/>
            <a:chOff x="5016000" y="1040449"/>
            <a:chExt cx="2157939" cy="856155"/>
          </a:xfrm>
          <a:solidFill>
            <a:schemeClr val="bg1"/>
          </a:solidFill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9694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EM07286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JAVIER A. PAREDES SALAZAR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EM09904 </a:t>
              </a:r>
              <a:r>
                <a:rPr lang="es-ES" sz="1000" b="1" dirty="0">
                  <a:solidFill>
                    <a:prstClr val="black"/>
                  </a:solidFill>
                </a:rPr>
                <a:t>NEMECIO OROZCO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MARTÍNEZ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6210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Operativo </a:t>
              </a:r>
              <a:r>
                <a:rPr lang="es-ES" sz="700" dirty="0" smtClean="0">
                  <a:solidFill>
                    <a:prstClr val="black"/>
                  </a:solidFill>
                </a:rPr>
                <a:t>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5" name="Conector recto 14"/>
          <p:cNvCxnSpPr/>
          <p:nvPr/>
        </p:nvCxnSpPr>
        <p:spPr>
          <a:xfrm flipH="1">
            <a:off x="2489569" y="2242222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23000" y="2541641"/>
            <a:ext cx="1980000" cy="682276"/>
            <a:chOff x="5016000" y="923406"/>
            <a:chExt cx="2157939" cy="1078604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923406"/>
              <a:ext cx="2157939" cy="94672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EM08048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SABDY YAZMIN LUGO SILLAS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EM09441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CLAUDIA MORQUECHO ESCAMILLA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6751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Veterinarias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7607938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Conector recto 25"/>
          <p:cNvCxnSpPr/>
          <p:nvPr/>
        </p:nvCxnSpPr>
        <p:spPr>
          <a:xfrm flipH="1">
            <a:off x="6087139" y="2177076"/>
            <a:ext cx="151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JUVENTUD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98724" y="1416151"/>
            <a:ext cx="2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1" name="Grupo 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35750" y="198353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MARIANA S. ARMENDÁRIZ MARRERO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EM09857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Conector recto 13"/>
          <p:cNvCxnSpPr/>
          <p:nvPr/>
        </p:nvCxnSpPr>
        <p:spPr>
          <a:xfrm>
            <a:off x="9691860" y="2715535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2499832" y="270651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9832" y="302229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IGNACIO A. DÍAZ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Coordinador de Vinculación Institucional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" name="Conector recto 18"/>
          <p:cNvCxnSpPr/>
          <p:nvPr/>
        </p:nvCxnSpPr>
        <p:spPr>
          <a:xfrm flipH="1">
            <a:off x="2489569" y="2717810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1860" y="301659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ISRAEL ROJAS ESCOBEDO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EM08152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de Promoción y Difusión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8447" y="1274718"/>
            <a:ext cx="2340000" cy="389165"/>
            <a:chOff x="5016000" y="1040449"/>
            <a:chExt cx="2157939" cy="615227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CESAR MENCHACA LUNA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Juventud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7558059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ector recto 6"/>
          <p:cNvCxnSpPr>
            <a:endCxn id="37" idx="0"/>
          </p:cNvCxnSpPr>
          <p:nvPr/>
        </p:nvCxnSpPr>
        <p:spPr>
          <a:xfrm>
            <a:off x="6099171" y="1609554"/>
            <a:ext cx="0" cy="11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ADULTO MAYOR Y PERSONAS CON DISCAPACIDAD 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139" y="1268619"/>
            <a:ext cx="2340000" cy="389165"/>
            <a:chOff x="5016000" y="1040449"/>
            <a:chExt cx="2157939" cy="615227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50" b="1" dirty="0" smtClean="0">
                  <a:solidFill>
                    <a:schemeClr val="tx1"/>
                  </a:solidFill>
                </a:rPr>
                <a:t>VIRGINIA G. GONZALES MARTÍNEZ </a:t>
              </a:r>
              <a:endParaRPr lang="es-ES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schemeClr val="tx1"/>
                  </a:solidFill>
                </a:rPr>
                <a:t>EM08524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Directora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21203" y="2706042"/>
            <a:ext cx="1980000" cy="389163"/>
            <a:chOff x="5016000" y="1040451"/>
            <a:chExt cx="2157939" cy="615225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DIANA GUADALUPE PAEZ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>
                  <a:solidFill>
                    <a:prstClr val="black"/>
                  </a:solidFill>
                </a:rPr>
                <a:t>EM07481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2" name="Grupo 1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9143" y="2701772"/>
            <a:ext cx="1980000" cy="389163"/>
            <a:chOff x="5016000" y="1040451"/>
            <a:chExt cx="2157939" cy="615225"/>
          </a:xfrm>
          <a:solidFill>
            <a:schemeClr val="bg1"/>
          </a:solidFill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1000" b="1" dirty="0" smtClean="0">
                  <a:solidFill>
                    <a:schemeClr val="tx1"/>
                  </a:solidFill>
                </a:rPr>
                <a:t>JAVER </a:t>
              </a:r>
              <a:r>
                <a:rPr lang="es-ES" sz="1000" b="1" dirty="0">
                  <a:solidFill>
                    <a:schemeClr val="tx1"/>
                  </a:solidFill>
                </a:rPr>
                <a:t>VALDEZ GARCIA </a:t>
              </a: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>
                  <a:solidFill>
                    <a:prstClr val="black"/>
                  </a:solidFill>
                </a:rPr>
                <a:t>EM10110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9192" y="2701772"/>
            <a:ext cx="1980000" cy="389163"/>
            <a:chOff x="5016000" y="1040451"/>
            <a:chExt cx="2157939" cy="615225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CINDY V. CARRILLO RODRIGUEZ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EM08884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" name="Conector recto 18"/>
          <p:cNvCxnSpPr/>
          <p:nvPr/>
        </p:nvCxnSpPr>
        <p:spPr>
          <a:xfrm>
            <a:off x="9701588" y="2276043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0" name="Conector recto 19"/>
          <p:cNvCxnSpPr/>
          <p:nvPr/>
        </p:nvCxnSpPr>
        <p:spPr>
          <a:xfrm>
            <a:off x="2487800" y="2267024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1" name="Conector recto 20"/>
          <p:cNvCxnSpPr/>
          <p:nvPr/>
        </p:nvCxnSpPr>
        <p:spPr>
          <a:xfrm flipH="1">
            <a:off x="2489569" y="2278318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6057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8" name="Conector recto 47"/>
          <p:cNvCxnSpPr/>
          <p:nvPr/>
        </p:nvCxnSpPr>
        <p:spPr>
          <a:xfrm flipH="1">
            <a:off x="4657288" y="3650787"/>
            <a:ext cx="28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4" name="Conector recto 23"/>
          <p:cNvCxnSpPr/>
          <p:nvPr/>
        </p:nvCxnSpPr>
        <p:spPr>
          <a:xfrm flipH="1">
            <a:off x="2492120" y="2564200"/>
            <a:ext cx="2" cy="35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0" name="Conector recto 19"/>
          <p:cNvCxnSpPr/>
          <p:nvPr/>
        </p:nvCxnSpPr>
        <p:spPr>
          <a:xfrm flipH="1">
            <a:off x="2493244" y="2557292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 flipH="1">
            <a:off x="6086557" y="2040515"/>
            <a:ext cx="201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" name="Conector recto 8"/>
          <p:cNvCxnSpPr/>
          <p:nvPr/>
        </p:nvCxnSpPr>
        <p:spPr>
          <a:xfrm flipH="1">
            <a:off x="6094851" y="1568822"/>
            <a:ext cx="2" cy="11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TRANSPORTE Y VIALIDAD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5291" y="1276259"/>
            <a:ext cx="2340000" cy="389165"/>
            <a:chOff x="5016000" y="1040449"/>
            <a:chExt cx="2157939" cy="615227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EVERARDO RODRIGUEZ BALLESTEROS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Transporte y Vialidad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" name="Grupo 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290137" y="1845671"/>
            <a:ext cx="1980000" cy="389165"/>
            <a:chOff x="5016000" y="1040449"/>
            <a:chExt cx="2157939" cy="615227"/>
          </a:xfrm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LIZBETH I. HERNÁNDEZ GUERRERO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EM07932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2120" y="2919168"/>
            <a:ext cx="1980000" cy="581054"/>
            <a:chOff x="5016000" y="862548"/>
            <a:chExt cx="2157939" cy="914505"/>
          </a:xfrm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62548"/>
              <a:ext cx="2157939" cy="76670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EM07160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OSVALDO MTZ.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BALLESTEROS  </a:t>
              </a:r>
              <a:endParaRPr lang="es-ES" sz="1000" b="1" dirty="0" smtClean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EM10308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ROBERTO HERNANDEZ GARCIA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42554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Inspector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5" name="Conector recto 24"/>
          <p:cNvCxnSpPr/>
          <p:nvPr/>
        </p:nvCxnSpPr>
        <p:spPr>
          <a:xfrm flipH="1">
            <a:off x="9699112" y="2555878"/>
            <a:ext cx="2" cy="29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4557" y="3178640"/>
            <a:ext cx="1980000" cy="958991"/>
            <a:chOff x="5016000" y="800796"/>
            <a:chExt cx="2157940" cy="1516060"/>
          </a:xfrm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00796"/>
              <a:ext cx="2157940" cy="1343076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EM09712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JUVENTINO BAUTISTA MÉNDEZ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EM08359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HÉCTOR J. MIER RAMOS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EM10168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ROCIO AGUIRRE ARMENDARIZ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EM10077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PEDRO GARZA PEÑA </a:t>
              </a: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1" y="208235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2119" y="3855909"/>
            <a:ext cx="1980001" cy="725226"/>
            <a:chOff x="5015999" y="1000105"/>
            <a:chExt cx="2157941" cy="1146503"/>
          </a:xfrm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00105"/>
              <a:ext cx="2157940" cy="1029253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EM07161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IVÁN IBARRA LEYVA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EM08458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MISAEL MALDONADO CARRANZA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EM02617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MARIO A. RODRÍGUEZ MEZA</a:t>
              </a: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191210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Inspectores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15622" y="3038959"/>
            <a:ext cx="1980000" cy="531468"/>
            <a:chOff x="5016000" y="1181705"/>
            <a:chExt cx="2157940" cy="840193"/>
          </a:xfrm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81705"/>
              <a:ext cx="2157940" cy="722943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EM07349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ROLANDO LOZOYA GÓMEZ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EM02424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MARIO RODRÍGUEZ ARELLANO </a:t>
              </a: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8739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Oficial de Semáforo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10923" y="3857517"/>
            <a:ext cx="1980000" cy="771419"/>
            <a:chOff x="5016000" y="1074054"/>
            <a:chExt cx="2157940" cy="1219530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74054"/>
              <a:ext cx="2157940" cy="1081330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EM00784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RODOLFO MUÑOZ HERRERA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EM09242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SAN MIGUEL DE LA PAZ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EM08047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ENRIQUE MACIAS CORPUS </a:t>
              </a: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05908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Oficial Electricista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1" name="Grupo 4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2119" y="5005411"/>
            <a:ext cx="1980000" cy="510209"/>
            <a:chOff x="5016000" y="1011453"/>
            <a:chExt cx="2157940" cy="806584"/>
          </a:xfrm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11453"/>
              <a:ext cx="2157940" cy="653020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>
                  <a:solidFill>
                    <a:prstClr val="black"/>
                  </a:solidFill>
                </a:rPr>
                <a:t>EM08272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FERNANDO LUGO MALDONADO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EM09294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MARCO MENDOZA CORTES </a:t>
              </a: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8353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Chofer de Carga General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4" name="Grupo 4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23261" y="4970835"/>
            <a:ext cx="1980000" cy="780533"/>
            <a:chOff x="5016000" y="998129"/>
            <a:chExt cx="2157940" cy="1233939"/>
          </a:xfrm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998129"/>
              <a:ext cx="2157940" cy="108133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EM08117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BENJAMÍN RODRÍGUEZ PÉREZ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EM09326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DANIEL LLANAS GARCÍA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EM02960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JULIO C. LOERA MARTINEZ </a:t>
              </a:r>
              <a:endParaRPr lang="es-ES" sz="900" b="1" dirty="0" smtClean="0">
                <a:solidFill>
                  <a:prstClr val="black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756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7" name="Conector recto 46"/>
          <p:cNvCxnSpPr/>
          <p:nvPr/>
        </p:nvCxnSpPr>
        <p:spPr>
          <a:xfrm flipH="1">
            <a:off x="4661203" y="2549214"/>
            <a:ext cx="2" cy="11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9" name="Conector recto 48"/>
          <p:cNvCxnSpPr/>
          <p:nvPr/>
        </p:nvCxnSpPr>
        <p:spPr>
          <a:xfrm flipH="1">
            <a:off x="7527739" y="2545873"/>
            <a:ext cx="2" cy="11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0" name="Grupo 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2119" y="5858599"/>
            <a:ext cx="1980000" cy="390901"/>
            <a:chOff x="5016000" y="1040449"/>
            <a:chExt cx="2157939" cy="615227"/>
          </a:xfrm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RAUL HERNANDEZ MONTEMAYOR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EM10163 </a:t>
              </a:r>
              <a:r>
                <a:rPr lang="es-ES" sz="800" dirty="0" smtClean="0">
                  <a:solidFill>
                    <a:prstClr val="black"/>
                  </a:solidFill>
                </a:rPr>
                <a:t>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6557" y="2357626"/>
            <a:ext cx="1980000" cy="390901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JOSE ALFREDO BERNAL MEDINA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EM07803 </a:t>
              </a:r>
              <a:r>
                <a:rPr lang="es-ES" sz="800" dirty="0" smtClean="0">
                  <a:solidFill>
                    <a:prstClr val="black"/>
                  </a:solidFill>
                </a:rPr>
                <a:t>Coordinador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49161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SECRETARIA DEL AYUNTAMIENTO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PANTEÓN MUNICIPAL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88091" y="1175512"/>
            <a:ext cx="2" cy="42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960" y="1024428"/>
            <a:ext cx="2340000" cy="389165"/>
            <a:chOff x="5016000" y="1040449"/>
            <a:chExt cx="2157939" cy="615227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50" b="1" dirty="0" smtClean="0">
                  <a:solidFill>
                    <a:schemeClr val="tx1"/>
                  </a:solidFill>
                </a:rPr>
                <a:t>JOSÉ JAVIER GONZÁLEZ ORTIZ </a:t>
              </a:r>
              <a:endParaRPr lang="es-ES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EM07046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>
                  <a:solidFill>
                    <a:prstClr val="black"/>
                  </a:solidFill>
                </a:rPr>
                <a:t>Jefe </a:t>
              </a:r>
              <a:r>
                <a:rPr lang="es-ES" sz="800" smtClean="0">
                  <a:solidFill>
                    <a:prstClr val="black"/>
                  </a:solidFill>
                </a:rPr>
                <a:t>Departamento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Conector recto 13"/>
          <p:cNvCxnSpPr/>
          <p:nvPr/>
        </p:nvCxnSpPr>
        <p:spPr>
          <a:xfrm>
            <a:off x="9691860" y="1531522"/>
            <a:ext cx="0" cy="277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2499832" y="1531979"/>
            <a:ext cx="0" cy="48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9832" y="2120965"/>
            <a:ext cx="1980000" cy="327677"/>
            <a:chOff x="5016000" y="1137655"/>
            <a:chExt cx="2157939" cy="518021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37655"/>
              <a:ext cx="2157939" cy="41224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BARBARA PONCE RIVERA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EM08658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" name="Conector recto 18"/>
          <p:cNvCxnSpPr/>
          <p:nvPr/>
        </p:nvCxnSpPr>
        <p:spPr>
          <a:xfrm flipH="1">
            <a:off x="2499045" y="153379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10568" y="2175727"/>
            <a:ext cx="1980000" cy="650114"/>
            <a:chOff x="5016000" y="1040449"/>
            <a:chExt cx="2157939" cy="1027760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88071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EM05899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EUSEBIO LEIJA REYES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EM02052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ROBERTO ANAYA RIVERA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EM09960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EUSEVIO LEIJAS MARTINEZ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3370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Jardinero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4701" y="214411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BRENDA E. RIVERA BORREGO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EM07839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8" name="Rectángulo 7"/>
          <p:cNvSpPr/>
          <p:nvPr/>
        </p:nvSpPr>
        <p:spPr>
          <a:xfrm>
            <a:off x="1509832" y="1634388"/>
            <a:ext cx="1980000" cy="3323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PANTEÓN GUADALUPE 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5104701" y="1678945"/>
            <a:ext cx="1980000" cy="3313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PANTEÓN SAGRADO CORAZÓN  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27" name="Rectángulo 26"/>
          <p:cNvSpPr/>
          <p:nvPr/>
        </p:nvSpPr>
        <p:spPr>
          <a:xfrm>
            <a:off x="8710569" y="1678945"/>
            <a:ext cx="1980000" cy="3313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PANTEÓN EJIDAL </a:t>
            </a:r>
            <a:endParaRPr lang="en-US" sz="1050" b="1" dirty="0">
              <a:solidFill>
                <a:schemeClr val="tx1"/>
              </a:solidFill>
            </a:endParaRPr>
          </a:p>
        </p:txBody>
      </p:sp>
      <p:grpSp>
        <p:nvGrpSpPr>
          <p:cNvPr id="28" name="Grupo 2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4700" y="2700927"/>
            <a:ext cx="1980000" cy="472922"/>
            <a:chOff x="5016000" y="1010312"/>
            <a:chExt cx="2157940" cy="976757"/>
          </a:xfrm>
          <a:solidFill>
            <a:schemeClr val="bg1"/>
          </a:solidFill>
        </p:grpSpPr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10312"/>
              <a:ext cx="2157940" cy="80301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EM07329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ANTONIO AVITIA MEDINA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EM10212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	MADA HERNANDEZ REYNA 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82221"/>
              <a:ext cx="2157940" cy="30484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1" name="Grupo 3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7139" y="335138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SANTIAGO HERNÁNDEZ CANALES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EM09335</a:t>
              </a:r>
              <a:r>
                <a:rPr lang="es-ES" sz="800" dirty="0" smtClean="0">
                  <a:solidFill>
                    <a:prstClr val="black"/>
                  </a:solidFill>
                </a:rPr>
                <a:t> Jardinero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" name="Grupo 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7139" y="3910781"/>
            <a:ext cx="1980000" cy="522057"/>
            <a:chOff x="5016000" y="1010314"/>
            <a:chExt cx="2157940" cy="828592"/>
          </a:xfrm>
          <a:solidFill>
            <a:schemeClr val="bg1"/>
          </a:solidFill>
        </p:grpSpPr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10314"/>
              <a:ext cx="2157940" cy="72466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EM01023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MAURILIO GARCÍA TORRES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EM04743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J. LÓPEZ LIRA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04407"/>
              <a:ext cx="2157940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7" name="Grupo 3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2519" y="4621096"/>
            <a:ext cx="1980000" cy="559294"/>
            <a:chOff x="5016000" y="1040447"/>
            <a:chExt cx="2157939" cy="884184"/>
          </a:xfrm>
          <a:solidFill>
            <a:schemeClr val="bg1"/>
          </a:solidFill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74919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EM05314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MARIO A. LOZANO ROMERO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EM10261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ORLANDO HDZ. BORREGO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90131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Peón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9832" y="2559684"/>
            <a:ext cx="1980000" cy="360000"/>
            <a:chOff x="5016000" y="1145862"/>
            <a:chExt cx="2157939" cy="509814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45862"/>
              <a:ext cx="2157939" cy="40403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JUANITA L. ALVARADO VIDALES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EM06306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4005" y="3039035"/>
            <a:ext cx="1980000" cy="517457"/>
            <a:chOff x="5016000" y="1153673"/>
            <a:chExt cx="2157940" cy="821294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53673"/>
              <a:ext cx="2157940" cy="77482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EM08697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JEIMY Y. VÁZQUEZ GÁMEZ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EM08168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IRMA L. SÁNCHEZ ÁLVAREZ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40467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6" name="Grupo 4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12714" y="3698216"/>
            <a:ext cx="1980000" cy="504501"/>
            <a:chOff x="5016000" y="1381249"/>
            <a:chExt cx="2157940" cy="800727"/>
          </a:xfrm>
          <a:solidFill>
            <a:schemeClr val="bg1"/>
          </a:solidFill>
        </p:grpSpPr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381249"/>
              <a:ext cx="2157940" cy="72540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EM01251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JOSÉ SÁNCHEZ MALDONADO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EM05322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APOLINAR MENDOZA FLORES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47477"/>
              <a:ext cx="2157940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Velador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12715" y="4344452"/>
            <a:ext cx="1980097" cy="360000"/>
            <a:chOff x="5016000" y="1040449"/>
            <a:chExt cx="2158044" cy="912155"/>
          </a:xfrm>
          <a:solidFill>
            <a:schemeClr val="bg1"/>
          </a:solidFill>
        </p:grpSpPr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5699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EM04505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HUGO SANCHEZ DE LA CRUZ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104" y="1596446"/>
              <a:ext cx="2157940" cy="35615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Cabo, Peón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12714" y="4848118"/>
            <a:ext cx="1980000" cy="599088"/>
            <a:chOff x="5016000" y="1336943"/>
            <a:chExt cx="2157940" cy="950853"/>
          </a:xfrm>
          <a:solidFill>
            <a:schemeClr val="bg1"/>
          </a:solidFill>
        </p:grpSpPr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336943"/>
              <a:ext cx="2157940" cy="78328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EM08351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JUAN P. SÁNCHEZ DE LA CRUZ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EM08550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JOEL BALDERAS TERRAZAS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EM08941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ALFONSO CORTEZ RODRÍGUEZ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053297"/>
              <a:ext cx="2157940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12714" y="5577381"/>
            <a:ext cx="1980000" cy="329583"/>
            <a:chOff x="5016000" y="1134642"/>
            <a:chExt cx="2157939" cy="521034"/>
          </a:xfrm>
          <a:solidFill>
            <a:schemeClr val="bg1"/>
          </a:solidFill>
        </p:grpSpPr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34642"/>
              <a:ext cx="2157939" cy="41525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FRAUSTO IBARRA GÓMEZ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EM07006</a:t>
              </a:r>
              <a:r>
                <a:rPr lang="es-ES" sz="800" dirty="0" smtClean="0">
                  <a:solidFill>
                    <a:prstClr val="black"/>
                  </a:solidFill>
                </a:rPr>
                <a:t> Jardinero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12714" y="6039754"/>
            <a:ext cx="1980097" cy="500033"/>
            <a:chOff x="5016000" y="1040449"/>
            <a:chExt cx="2158044" cy="79049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5699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EM01926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ARTURO MARTÍNEZ NAVARRETE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EM05437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SALVADOR MARTÍNEZ ESQUIVEL 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104" y="1596446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Operador de Maquinaria, Chofer de Carga General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1" name="Grupo 6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9045" y="3049383"/>
            <a:ext cx="1980000" cy="398333"/>
            <a:chOff x="5016000" y="1167821"/>
            <a:chExt cx="2157939" cy="629721"/>
          </a:xfrm>
          <a:solidFill>
            <a:schemeClr val="bg1"/>
          </a:solidFill>
        </p:grpSpPr>
        <p:sp>
          <p:nvSpPr>
            <p:cNvPr id="62" name="Rectángulo 6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67821"/>
              <a:ext cx="2157939" cy="50062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EM10186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ROLANDO HDZ. BORREGO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6304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Peón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4" name="Grupo 6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8593" y="5348583"/>
            <a:ext cx="1980000" cy="604012"/>
            <a:chOff x="5016000" y="1010314"/>
            <a:chExt cx="2157940" cy="958668"/>
          </a:xfrm>
          <a:solidFill>
            <a:schemeClr val="bg1"/>
          </a:solidFill>
        </p:grpSpPr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10314"/>
              <a:ext cx="2157940" cy="79938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EM10174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JUAN JIMENEZ PINEDA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EM10177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NARCISO GUERRERO CRUZ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EM10241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EDUARDO CHAVARRIA LOPEZ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34483"/>
              <a:ext cx="2157940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7" name="Grupo 6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15205" y="4254980"/>
            <a:ext cx="1980000" cy="327677"/>
            <a:chOff x="5016000" y="1137655"/>
            <a:chExt cx="2157939" cy="518021"/>
          </a:xfrm>
          <a:solidFill>
            <a:schemeClr val="bg1"/>
          </a:solidFill>
        </p:grpSpPr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37655"/>
              <a:ext cx="2157939" cy="41224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000" b="1" dirty="0">
                  <a:solidFill>
                    <a:prstClr val="black"/>
                  </a:solidFill>
                  <a:cs typeface="Arial" panose="020B0604020202020204" pitchFamily="34" charset="0"/>
                </a:rPr>
                <a:t>EMMA HUERTA CONTRERAS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600" dirty="0">
                  <a:solidFill>
                    <a:prstClr val="black"/>
                  </a:solidFill>
                  <a:cs typeface="Arial" panose="020B0604020202020204" pitchFamily="34" charset="0"/>
                </a:rPr>
                <a:t>EM10109</a:t>
              </a:r>
              <a:r>
                <a:rPr lang="es-ES" sz="800" dirty="0" smtClean="0">
                  <a:solidFill>
                    <a:prstClr val="black"/>
                  </a:solidFill>
                </a:rPr>
                <a:t> Intendente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0" name="Grupo 6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12493" y="3675336"/>
            <a:ext cx="1980000" cy="327677"/>
            <a:chOff x="5016000" y="1137655"/>
            <a:chExt cx="2157939" cy="518021"/>
          </a:xfrm>
          <a:solidFill>
            <a:schemeClr val="bg1"/>
          </a:solidFill>
        </p:grpSpPr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37655"/>
              <a:ext cx="2157939" cy="41224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RODRIGO F. FALCON LLANAS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EM08879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5007646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Conector recto 46"/>
          <p:cNvCxnSpPr/>
          <p:nvPr/>
        </p:nvCxnSpPr>
        <p:spPr>
          <a:xfrm flipH="1">
            <a:off x="11129465" y="2060864"/>
            <a:ext cx="10235" cy="140785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>
            <a:off x="1052008" y="2066407"/>
            <a:ext cx="0" cy="179321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8692983" y="2069414"/>
            <a:ext cx="2291" cy="746353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B</a:t>
            </a: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OMBEROS / PROTECCIÓN CIVIL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3479569" y="2073590"/>
            <a:ext cx="0" cy="11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0699" y="1409327"/>
            <a:ext cx="76" cy="42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89569" y="3110103"/>
            <a:ext cx="1980000" cy="430508"/>
            <a:chOff x="5016000" y="1040447"/>
            <a:chExt cx="2157939" cy="1005393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75398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EM07280 </a:t>
              </a:r>
              <a:r>
                <a:rPr lang="es-MX" sz="1000" b="1" dirty="0">
                  <a:solidFill>
                    <a:prstClr val="black"/>
                  </a:solidFill>
                </a:rPr>
                <a:t>MARIA RAMIREZ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ESCOBEDO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EM08752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MARIA E. VALDES LOPEZ 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26362"/>
              <a:ext cx="2157939" cy="31947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Asistentes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1061467" y="2069414"/>
            <a:ext cx="100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05274" y="258288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G. ROMERO ZÚÑIGA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EM08705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4776" y="259275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A. PEÑA ZAMARRÓN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EM07206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de Inspectores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860" y="1268635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AGUSTÍN RAMOS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EM08183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Bomberos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5848" y="188628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YESSICA S. BARCO MORALES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EM06930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Departamento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2810" y="3848462"/>
            <a:ext cx="1980000" cy="1125617"/>
            <a:chOff x="5016000" y="1040447"/>
            <a:chExt cx="2157939" cy="1779479"/>
          </a:xfrm>
          <a:solidFill>
            <a:schemeClr val="bg1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62082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EM08706</a:t>
              </a:r>
              <a:r>
                <a:rPr lang="es-MX" sz="8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JULIAN MEDINA DE HOYOS</a:t>
              </a:r>
            </a:p>
            <a:p>
              <a:pPr lvl="0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EM08982</a:t>
              </a: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MONICA QUINTANILLA G. </a:t>
              </a:r>
            </a:p>
            <a:p>
              <a:pPr lvl="0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EM08983</a:t>
              </a: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MIRNA ARIAS CAMARILLO</a:t>
              </a:r>
            </a:p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EM09668</a:t>
              </a:r>
              <a:r>
                <a:rPr lang="es-MX" sz="7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KATHERINE HERNANDEZ R.</a:t>
              </a:r>
            </a:p>
            <a:p>
              <a:pPr lvl="0">
                <a:defRPr/>
              </a:pPr>
              <a:r>
                <a:rPr lang="en-US" sz="600" dirty="0">
                  <a:solidFill>
                    <a:prstClr val="black"/>
                  </a:solidFill>
                  <a:ea typeface="Verdana" panose="020B0604030504040204" pitchFamily="34" charset="0"/>
                </a:rPr>
                <a:t>EM09744</a:t>
              </a:r>
              <a:r>
                <a:rPr lang="en-US" sz="700" dirty="0">
                  <a:solidFill>
                    <a:prstClr val="black"/>
                  </a:solidFill>
                  <a:ea typeface="Verdana" panose="020B0604030504040204" pitchFamily="34" charset="0"/>
                </a:rPr>
                <a:t> </a:t>
              </a:r>
              <a:r>
                <a:rPr lang="en-US" sz="1000" b="1" dirty="0">
                  <a:solidFill>
                    <a:prstClr val="black"/>
                  </a:solidFill>
                  <a:ea typeface="Verdana" panose="020B0604030504040204" pitchFamily="34" charset="0"/>
                </a:rPr>
                <a:t>SANDRA TORRES S. </a:t>
              </a:r>
            </a:p>
            <a:p>
              <a:pPr lvl="0">
                <a:defRPr/>
              </a:pPr>
              <a:r>
                <a:rPr lang="en-US" sz="600" dirty="0">
                  <a:solidFill>
                    <a:prstClr val="black"/>
                  </a:solidFill>
                  <a:ea typeface="Verdana" panose="020B0604030504040204" pitchFamily="34" charset="0"/>
                </a:rPr>
                <a:t>EM09745</a:t>
              </a:r>
              <a:r>
                <a:rPr lang="en-US" sz="800" dirty="0">
                  <a:solidFill>
                    <a:prstClr val="black"/>
                  </a:solidFill>
                  <a:ea typeface="Verdana" panose="020B0604030504040204" pitchFamily="34" charset="0"/>
                </a:rPr>
                <a:t> </a:t>
              </a:r>
              <a:r>
                <a:rPr lang="en-US" sz="1000" b="1" dirty="0">
                  <a:solidFill>
                    <a:prstClr val="black"/>
                  </a:solidFill>
                  <a:ea typeface="Verdana" panose="020B0604030504040204" pitchFamily="34" charset="0"/>
                </a:rPr>
                <a:t>ANA CRISTINA  LUNA R. </a:t>
              </a: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58542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Inspecciones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1152" y="259263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ENRIQUE LUNA VALDEZ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EM07703</a:t>
              </a:r>
              <a:r>
                <a:rPr lang="es-ES" sz="800" dirty="0" smtClean="0">
                  <a:solidFill>
                    <a:prstClr val="black"/>
                  </a:solidFill>
                </a:rPr>
                <a:t> Jefe Vecino Vigilante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0717" y="3757295"/>
            <a:ext cx="4041952" cy="1498657"/>
            <a:chOff x="5016000" y="1321077"/>
            <a:chExt cx="4405195" cy="2369216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321077"/>
              <a:ext cx="4405195" cy="220732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2" spcCol="1270" rtlCol="0" anchor="ctr" anchorCtr="0">
              <a:noAutofit/>
              <a:flatTx/>
            </a:bodyPr>
            <a:lstStyle/>
            <a:p>
              <a:pPr lvl="0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EM07210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EFRAIN </a:t>
              </a:r>
              <a:r>
                <a:rPr lang="es-MX" sz="1000" b="1" dirty="0">
                  <a:solidFill>
                    <a:prstClr val="black"/>
                  </a:solidFill>
                </a:rPr>
                <a:t>FLORES JIMENEZ</a:t>
              </a:r>
            </a:p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</a:rPr>
                <a:t>EM00762</a:t>
              </a:r>
              <a:r>
                <a:rPr lang="es-MX" sz="1000" b="1" dirty="0">
                  <a:solidFill>
                    <a:prstClr val="black"/>
                  </a:solidFill>
                </a:rPr>
                <a:t> SIMON HDZ. SALDAÑA</a:t>
              </a:r>
            </a:p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EM07542</a:t>
              </a:r>
              <a:r>
                <a:rPr lang="es-MX" sz="10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EFRAIN FLORES GUILLEN</a:t>
              </a:r>
            </a:p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EM09555</a:t>
              </a:r>
              <a:r>
                <a:rPr lang="es-MX" sz="10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LUIS INTERIAL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BALDERAS</a:t>
              </a:r>
            </a:p>
            <a:p>
              <a:pPr>
                <a:defRPr/>
              </a:pPr>
              <a:r>
                <a:rPr lang="es-MX" sz="600" dirty="0" smtClean="0">
                  <a:solidFill>
                    <a:schemeClr val="tx1"/>
                  </a:solidFill>
                  <a:ea typeface="Segoe UI Symbol" panose="020B0502040204020203" pitchFamily="34" charset="0"/>
                  <a:cs typeface="Verdana" panose="020B0604030504040204" pitchFamily="34" charset="0"/>
                </a:rPr>
                <a:t>EM09312</a:t>
              </a:r>
              <a:r>
                <a:rPr lang="es-MX" sz="7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BENIGNO LIMON ROQUE</a:t>
              </a:r>
            </a:p>
            <a:p>
              <a:pPr>
                <a:defRPr/>
              </a:pPr>
              <a:r>
                <a:rPr lang="es-MX" sz="6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EM09379</a:t>
              </a:r>
              <a:r>
                <a:rPr lang="es-MX" sz="7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MANUEL COVARRUBIAS M </a:t>
              </a:r>
              <a:endParaRPr lang="es-MX" sz="1000" b="1" dirty="0" smtClean="0">
                <a:solidFill>
                  <a:schemeClr val="tx1"/>
                </a:solidFill>
              </a:endParaRPr>
            </a:p>
            <a:p>
              <a:pPr>
                <a:defRPr/>
              </a:pPr>
              <a:r>
                <a:rPr lang="es-MX" sz="6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EM09391</a:t>
              </a:r>
              <a:r>
                <a:rPr lang="es-MX" sz="7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CESAR VILLARREAL SILVA 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EM09414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BRAYAN GARCIAS VALDEZ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EM09426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ROBERTO DELGADILLO MUÑIZ </a:t>
              </a:r>
            </a:p>
            <a:p>
              <a:pPr>
                <a:defRPr/>
              </a:pPr>
              <a:r>
                <a:rPr lang="es-MX" sz="6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EM09454</a:t>
              </a:r>
              <a:r>
                <a:rPr lang="es-MX" sz="7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MARIO BRISEÑO SALOMON </a:t>
              </a:r>
            </a:p>
            <a:p>
              <a:pPr>
                <a:defRPr/>
              </a:pPr>
              <a:r>
                <a:rPr lang="es-MX" sz="6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EM09666</a:t>
              </a:r>
              <a:r>
                <a:rPr lang="es-MX" sz="7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BRAYAN LIMON PEÑA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EM09667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OLIVERIO TORRES OCHOA </a:t>
              </a:r>
            </a:p>
            <a:p>
              <a:pPr>
                <a:defRPr/>
              </a:pPr>
              <a:r>
                <a:rPr lang="es-MX" sz="600" dirty="0" smtClean="0">
                  <a:solidFill>
                    <a:schemeClr val="tx1"/>
                  </a:solidFill>
                </a:rPr>
                <a:t>EM09699</a:t>
              </a:r>
              <a:r>
                <a:rPr lang="es-MX" sz="1000" b="1" dirty="0" smtClean="0">
                  <a:solidFill>
                    <a:schemeClr val="tx1"/>
                  </a:solidFill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FELIPE </a:t>
              </a:r>
              <a:r>
                <a:rPr lang="es-MX" sz="1000" b="1" dirty="0" smtClean="0">
                  <a:solidFill>
                    <a:schemeClr val="tx1"/>
                  </a:solidFill>
                </a:rPr>
                <a:t>SALINAS </a:t>
              </a:r>
              <a:r>
                <a:rPr lang="es-MX" sz="1000" b="1" dirty="0">
                  <a:solidFill>
                    <a:schemeClr val="tx1"/>
                  </a:solidFill>
                </a:rPr>
                <a:t>GARCIA</a:t>
              </a:r>
            </a:p>
            <a:p>
              <a:pPr>
                <a:defRPr/>
              </a:pPr>
              <a:r>
                <a:rPr lang="en-US" sz="600" dirty="0" smtClean="0">
                  <a:solidFill>
                    <a:schemeClr val="tx1"/>
                  </a:solidFill>
                </a:rPr>
                <a:t>EM09703</a:t>
              </a:r>
              <a:r>
                <a:rPr lang="en-US" sz="700" dirty="0" smtClean="0">
                  <a:solidFill>
                    <a:schemeClr val="tx1"/>
                  </a:solidFill>
                </a:rPr>
                <a:t>  </a:t>
              </a:r>
              <a:r>
                <a:rPr lang="en-US" sz="1000" b="1" dirty="0">
                  <a:solidFill>
                    <a:schemeClr val="tx1"/>
                  </a:solidFill>
                </a:rPr>
                <a:t>JESUS A. SALDAÑA MUÑIZ </a:t>
              </a: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449139"/>
              <a:ext cx="4405195" cy="2411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Vecino Vigilante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140940" y="259263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JULIO CESAR RÍOS CORTES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EM05903</a:t>
              </a:r>
              <a:r>
                <a:rPr lang="es-ES" sz="800" dirty="0" smtClean="0">
                  <a:solidFill>
                    <a:prstClr val="black"/>
                  </a:solidFill>
                </a:rPr>
                <a:t> Comandante de Bomberos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6" name="Grupo 4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804153" y="3349257"/>
            <a:ext cx="4315624" cy="2393632"/>
            <a:chOff x="1652920" y="-166044"/>
            <a:chExt cx="4703463" cy="3784063"/>
          </a:xfrm>
          <a:solidFill>
            <a:schemeClr val="bg1"/>
          </a:solidFill>
        </p:grpSpPr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1652920" y="-166044"/>
              <a:ext cx="4703463" cy="353604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2" spcCol="1270" rtlCol="0" anchor="ctr" anchorCtr="0">
              <a:noAutofit/>
              <a:flatTx/>
            </a:bodyPr>
            <a:lstStyle/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EM00040</a:t>
              </a:r>
              <a:r>
                <a:rPr lang="es-MX" sz="1200" dirty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MIGUEL A. DMGZ. GUZMÁN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EM02164</a:t>
              </a:r>
              <a:r>
                <a:rPr lang="es-MX" sz="1200" dirty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J. FERNANDO RDZ. SILLAS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EM03301</a:t>
              </a:r>
              <a:r>
                <a:rPr lang="es-MX" sz="8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JOSE M. OBREGON </a:t>
              </a:r>
              <a:r>
                <a:rPr lang="es-MX" sz="1050" b="1" dirty="0" smtClean="0">
                  <a:solidFill>
                    <a:schemeClr val="tx1"/>
                  </a:solidFill>
                </a:rPr>
                <a:t>CHAVEZ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EM07007</a:t>
              </a:r>
              <a:r>
                <a:rPr lang="es-MX" sz="800" b="1" dirty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JUAN LOZANO </a:t>
              </a:r>
              <a:r>
                <a:rPr lang="es-MX" sz="1050" b="1" dirty="0" smtClean="0">
                  <a:solidFill>
                    <a:schemeClr val="tx1"/>
                  </a:solidFill>
                </a:rPr>
                <a:t>CARRIZALEZ</a:t>
              </a:r>
              <a:endParaRPr lang="es-MX" sz="1050" b="1" dirty="0">
                <a:solidFill>
                  <a:schemeClr val="tx1"/>
                </a:solidFill>
              </a:endParaRP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EM07459</a:t>
              </a:r>
              <a:r>
                <a:rPr lang="es-MX" sz="1200" dirty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JOSÉ LUIS MTZ. ACOSTA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EM07796</a:t>
              </a:r>
              <a:r>
                <a:rPr lang="es-MX" sz="1200" dirty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EZRA NAVARRETE MUÑIZ</a:t>
              </a:r>
              <a:endParaRPr lang="es-MX" sz="1100" b="1" dirty="0">
                <a:solidFill>
                  <a:schemeClr val="tx1"/>
                </a:solidFill>
              </a:endParaRP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EM07933</a:t>
              </a:r>
              <a:r>
                <a:rPr lang="es-MX" sz="1200" dirty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ERICK F. GALARZA RINCON</a:t>
              </a:r>
            </a:p>
            <a:p>
              <a:pPr>
                <a:defRPr/>
              </a:pPr>
              <a:r>
                <a:rPr lang="es-MX" sz="7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EM08376</a:t>
              </a:r>
              <a:r>
                <a:rPr lang="es-MX" sz="12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prstClr val="black"/>
                  </a:solidFill>
                </a:rPr>
                <a:t>JOSE BURUATO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ESCOBAR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prstClr val="black"/>
                  </a:solidFill>
                </a:rPr>
                <a:t>EM08684</a:t>
              </a:r>
              <a:r>
                <a:rPr lang="es-MX" sz="1200" dirty="0" smtClean="0">
                  <a:solidFill>
                    <a:prstClr val="black"/>
                  </a:solidFill>
                </a:rPr>
                <a:t>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JUAN F. VIELMA DE LEON 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EM08687</a:t>
              </a:r>
              <a:r>
                <a:rPr lang="es-MX" sz="8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BENJAMIN ZACARIAS SACHZ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EM08932</a:t>
              </a:r>
              <a:r>
                <a:rPr lang="es-MX" sz="8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FRANCISCO CASTILLO RAMOS</a:t>
              </a:r>
              <a:endParaRPr lang="es-MX" sz="1100" dirty="0">
                <a:solidFill>
                  <a:schemeClr val="tx1"/>
                </a:solidFill>
              </a:endParaRPr>
            </a:p>
            <a:p>
              <a:pPr>
                <a:defRPr/>
              </a:pPr>
              <a:r>
                <a:rPr lang="es-MX" sz="7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EM09236</a:t>
              </a:r>
              <a:r>
                <a:rPr lang="es-MX" sz="8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LUIS E. TIJERINA VAZQUEZ 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EM09262</a:t>
              </a:r>
              <a:r>
                <a:rPr lang="es-MX" sz="8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MARISA GARCIA BALLESTEROS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EM09390</a:t>
              </a:r>
              <a:r>
                <a:rPr lang="es-MX" sz="8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SAMUEL BUENO ARREDONDO 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EM09432</a:t>
              </a:r>
              <a:r>
                <a:rPr lang="es-MX" sz="8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100" b="1" dirty="0">
                  <a:solidFill>
                    <a:schemeClr val="tx1"/>
                  </a:solidFill>
                </a:rPr>
                <a:t>HUMBERTO ROJAS ESTRADA 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EM09458</a:t>
              </a:r>
              <a:r>
                <a:rPr lang="es-MX" sz="8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JOSE ELIEZER PEREZ MARTINEZ 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EM09676 </a:t>
              </a:r>
              <a:r>
                <a:rPr lang="es-MX" sz="1050" b="1" dirty="0">
                  <a:solidFill>
                    <a:schemeClr val="tx1"/>
                  </a:solidFill>
                </a:rPr>
                <a:t>JORGE H. ROJAS SILLAS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EM09700</a:t>
              </a:r>
              <a:r>
                <a:rPr lang="es-MX" sz="1050" b="1" dirty="0">
                  <a:solidFill>
                    <a:schemeClr val="tx1"/>
                  </a:solidFill>
                </a:rPr>
                <a:t> NALLELY </a:t>
              </a:r>
              <a:r>
                <a:rPr lang="es-MX" sz="1050" b="1" dirty="0" smtClean="0">
                  <a:solidFill>
                    <a:schemeClr val="tx1"/>
                  </a:solidFill>
                </a:rPr>
                <a:t>F. </a:t>
              </a:r>
              <a:r>
                <a:rPr lang="es-MX" sz="1050" b="1" dirty="0">
                  <a:solidFill>
                    <a:schemeClr val="tx1"/>
                  </a:solidFill>
                </a:rPr>
                <a:t>LOPEZ CALVILLO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EM10155</a:t>
              </a:r>
              <a:r>
                <a:rPr lang="es-MX" sz="8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ERON SILLAS RODRIGUEZ 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EM10160</a:t>
              </a:r>
              <a:r>
                <a:rPr lang="es-MX" sz="8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JORGE L. IBARRA HERNANDEZ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EM10269</a:t>
              </a:r>
              <a:r>
                <a:rPr lang="es-MX" sz="8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MARIANA GPE. GOMEZ PEÑA</a:t>
              </a:r>
            </a:p>
            <a:p>
              <a:pPr lvl="0">
                <a:defRPr/>
              </a:pP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EM10274</a:t>
              </a:r>
              <a:r>
                <a:rPr lang="es-MX" sz="8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JESUS A. VILLA MORENO</a:t>
              </a:r>
            </a:p>
            <a:p>
              <a:pPr lvl="0">
                <a:defRPr/>
              </a:pP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EM10273</a:t>
              </a:r>
              <a:r>
                <a:rPr lang="es-MX" sz="8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CINTIA V. ZABALA SALAZAR </a:t>
              </a:r>
            </a:p>
            <a:p>
              <a:pPr lvl="0">
                <a:defRPr/>
              </a:pP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EM10276</a:t>
              </a:r>
              <a:r>
                <a:rPr lang="es-MX" sz="8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VALERIA DOMINGUEZ RAMOS</a:t>
              </a:r>
              <a:endParaRPr lang="es-MX" sz="1050" b="1" dirty="0">
                <a:solidFill>
                  <a:prstClr val="black"/>
                </a:solidFill>
              </a:endParaRPr>
            </a:p>
          </p:txBody>
        </p:sp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1652920" y="3370003"/>
              <a:ext cx="4703462" cy="24801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Bomberos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3863" y="5098184"/>
            <a:ext cx="1980000" cy="568158"/>
            <a:chOff x="4743417" y="1579438"/>
            <a:chExt cx="2159219" cy="898197"/>
          </a:xfrm>
          <a:solidFill>
            <a:schemeClr val="bg1"/>
          </a:solidFill>
        </p:grpSpPr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744697" y="1579438"/>
              <a:ext cx="2157939" cy="75925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EM07549</a:t>
              </a:r>
              <a:r>
                <a:rPr lang="es-MX" sz="8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IDALIA BANDA REYNA </a:t>
              </a:r>
            </a:p>
            <a:p>
              <a:pPr>
                <a:defRPr/>
              </a:pPr>
              <a:r>
                <a:rPr lang="es-MX" sz="6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EM09505</a:t>
              </a:r>
              <a:r>
                <a:rPr lang="es-MX" sz="10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ARACELI ALBARRAN DE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LUNA</a:t>
              </a:r>
              <a:endParaRPr lang="es-MX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743417" y="2193074"/>
              <a:ext cx="2157939" cy="28456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Bunker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89569" y="2592639"/>
            <a:ext cx="1980000" cy="360000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JESUS SALVADOR FALCON RUBIO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EM09973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2810" y="3185822"/>
            <a:ext cx="1980000" cy="432000"/>
            <a:chOff x="5016000" y="890330"/>
            <a:chExt cx="2157939" cy="797512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90330"/>
              <a:ext cx="2157939" cy="73710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EM09371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JUAN A. LIMON LARA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EM09991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RODRIGUEZ ALVARADO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3343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3176" y="3180611"/>
            <a:ext cx="1980000" cy="360000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SALVADOR GUERRERO LOPEZ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EM07211 </a:t>
              </a:r>
              <a:r>
                <a:rPr lang="es-ES" sz="800" dirty="0" smtClean="0">
                  <a:solidFill>
                    <a:prstClr val="black"/>
                  </a:solidFill>
                </a:rPr>
                <a:t>Coordinador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9297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6" name="Conector recto 155"/>
          <p:cNvCxnSpPr/>
          <p:nvPr/>
        </p:nvCxnSpPr>
        <p:spPr>
          <a:xfrm>
            <a:off x="9360388" y="4877486"/>
            <a:ext cx="0" cy="136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5" name="Conector recto 154"/>
          <p:cNvCxnSpPr>
            <a:stCxn id="80" idx="2"/>
            <a:endCxn id="141" idx="0"/>
          </p:cNvCxnSpPr>
          <p:nvPr/>
        </p:nvCxnSpPr>
        <p:spPr>
          <a:xfrm>
            <a:off x="10289860" y="3728341"/>
            <a:ext cx="933179" cy="21623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4" name="Conector recto 153"/>
          <p:cNvCxnSpPr>
            <a:endCxn id="94" idx="0"/>
          </p:cNvCxnSpPr>
          <p:nvPr/>
        </p:nvCxnSpPr>
        <p:spPr>
          <a:xfrm flipH="1">
            <a:off x="9360389" y="3719790"/>
            <a:ext cx="962650" cy="224783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2" name="Conector recto 151"/>
          <p:cNvCxnSpPr/>
          <p:nvPr/>
        </p:nvCxnSpPr>
        <p:spPr>
          <a:xfrm>
            <a:off x="9338244" y="2378190"/>
            <a:ext cx="1449432" cy="36599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3" name="Conector recto 152"/>
          <p:cNvCxnSpPr>
            <a:endCxn id="129" idx="0"/>
          </p:cNvCxnSpPr>
          <p:nvPr/>
        </p:nvCxnSpPr>
        <p:spPr>
          <a:xfrm flipH="1">
            <a:off x="7441693" y="2382212"/>
            <a:ext cx="1885332" cy="253384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1" name="Conector recto 150"/>
          <p:cNvCxnSpPr>
            <a:endCxn id="116" idx="0"/>
          </p:cNvCxnSpPr>
          <p:nvPr/>
        </p:nvCxnSpPr>
        <p:spPr>
          <a:xfrm>
            <a:off x="2870114" y="2384280"/>
            <a:ext cx="1905371" cy="247331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8" name="Conector recto 147"/>
          <p:cNvCxnSpPr>
            <a:stCxn id="35" idx="2"/>
            <a:endCxn id="114" idx="0"/>
          </p:cNvCxnSpPr>
          <p:nvPr/>
        </p:nvCxnSpPr>
        <p:spPr>
          <a:xfrm flipH="1">
            <a:off x="964743" y="2388302"/>
            <a:ext cx="1905371" cy="240831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7" name="Conector recto 146"/>
          <p:cNvCxnSpPr/>
          <p:nvPr/>
        </p:nvCxnSpPr>
        <p:spPr>
          <a:xfrm>
            <a:off x="10284842" y="2780951"/>
            <a:ext cx="0" cy="7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6" name="Conector recto 145"/>
          <p:cNvCxnSpPr/>
          <p:nvPr/>
        </p:nvCxnSpPr>
        <p:spPr>
          <a:xfrm>
            <a:off x="7441693" y="2813208"/>
            <a:ext cx="0" cy="30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5" name="Conector recto 144"/>
          <p:cNvCxnSpPr/>
          <p:nvPr/>
        </p:nvCxnSpPr>
        <p:spPr>
          <a:xfrm>
            <a:off x="4760606" y="2793779"/>
            <a:ext cx="0" cy="24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4" name="Conector recto 143"/>
          <p:cNvCxnSpPr/>
          <p:nvPr/>
        </p:nvCxnSpPr>
        <p:spPr>
          <a:xfrm>
            <a:off x="2857414" y="2813208"/>
            <a:ext cx="0" cy="136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3" name="Conector recto 142"/>
          <p:cNvCxnSpPr/>
          <p:nvPr/>
        </p:nvCxnSpPr>
        <p:spPr>
          <a:xfrm>
            <a:off x="964278" y="2900433"/>
            <a:ext cx="0" cy="23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9338244" y="1820801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 flipH="1">
            <a:off x="4296592" y="1465747"/>
            <a:ext cx="36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SEGURIDAD PÚBLICA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870114" y="1820801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103560" y="1568822"/>
            <a:ext cx="2" cy="2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2861694" y="1820801"/>
            <a:ext cx="64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9" name="Grupo 1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387404" y="127207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DANIA SUZETH GONZALEZ GALINDO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EM08789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790114" y="1999137"/>
            <a:ext cx="2160000" cy="389165"/>
            <a:chOff x="5016000" y="1040449"/>
            <a:chExt cx="2157939" cy="615227"/>
          </a:xfrm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PERLA NALLELY CRUZ SIFUENTES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EM09868</a:t>
              </a:r>
              <a:r>
                <a:rPr lang="es-ES" sz="800" dirty="0" smtClean="0">
                  <a:solidFill>
                    <a:prstClr val="black"/>
                  </a:solidFill>
                </a:rPr>
                <a:t> Subdirectora Administrativa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839718" y="1224965"/>
            <a:ext cx="1980000" cy="489625"/>
            <a:chOff x="5016000" y="953051"/>
            <a:chExt cx="2157939" cy="774043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953051"/>
              <a:ext cx="2157939" cy="70262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EM08866 </a:t>
              </a:r>
              <a:r>
                <a:rPr lang="es-ES" sz="950" b="1" dirty="0" smtClean="0">
                  <a:solidFill>
                    <a:schemeClr val="tx1"/>
                  </a:solidFill>
                </a:rPr>
                <a:t>DIANA G. GARCIA HERNANDEZ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EM05999 </a:t>
              </a:r>
              <a:r>
                <a:rPr lang="es-ES" sz="950" b="1" dirty="0" smtClean="0">
                  <a:solidFill>
                    <a:schemeClr val="tx1"/>
                  </a:solidFill>
                </a:rPr>
                <a:t>AZALIA MACIAS OROZCO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92596"/>
              <a:ext cx="2157939" cy="23449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Recepción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957414" y="3091602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LAURA LIDIA PADILLA NERI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EM05108</a:t>
              </a:r>
              <a:r>
                <a:rPr lang="es-ES" sz="800" dirty="0" smtClean="0">
                  <a:solidFill>
                    <a:prstClr val="black"/>
                  </a:solidFill>
                </a:rPr>
                <a:t> Planeación y Estadística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43968" y="1268714"/>
            <a:ext cx="2340000" cy="389165"/>
            <a:chOff x="5016000" y="1040449"/>
            <a:chExt cx="2157939" cy="615227"/>
          </a:xfrm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RAÚL ALCOCER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EM09788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Seguridad Publica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6" name="Grupo 6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4743" y="3097257"/>
            <a:ext cx="1800000" cy="495154"/>
            <a:chOff x="4978555" y="960522"/>
            <a:chExt cx="2157939" cy="782785"/>
          </a:xfrm>
          <a:solidFill>
            <a:schemeClr val="bg1"/>
          </a:solidFill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978555" y="960522"/>
              <a:ext cx="2157939" cy="60212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EM09869 </a:t>
              </a:r>
              <a:r>
                <a:rPr lang="es-ES" sz="850" b="1" dirty="0" smtClean="0">
                  <a:solidFill>
                    <a:schemeClr val="tx1"/>
                  </a:solidFill>
                </a:rPr>
                <a:t>GUADALUPE ALVARADO DÁVILA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schemeClr val="tx1"/>
                  </a:solidFill>
                </a:rPr>
                <a:t>EM08457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MARÍA URBINA GONZÁLEZ</a:t>
              </a: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978555" y="150880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Coordinación Administrativa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389862" y="3088626"/>
            <a:ext cx="1799996" cy="639715"/>
            <a:chOff x="5016000" y="420980"/>
            <a:chExt cx="2157938" cy="1011320"/>
          </a:xfrm>
          <a:solidFill>
            <a:schemeClr val="bg1"/>
          </a:solidFill>
        </p:grpSpPr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420980"/>
              <a:ext cx="2157938" cy="86555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EM07394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DUVELSA OCHOA VÁZQUEZ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EM06298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INDIRA G. DURAN REYES 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197800"/>
              <a:ext cx="2157938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1" name="Grupo 8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42383" y="3088968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2" name="Rectángulo 8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FERNANDO CANTÚ RAMOS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3" name="Rectángulo 8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EM03927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4" name="Grupo 8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52730" y="4206189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ENRIQUE R. SOLÍS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6" name="Rectángulo 8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EM08790</a:t>
              </a:r>
              <a:r>
                <a:rPr lang="es-ES" sz="800" dirty="0" smtClean="0">
                  <a:solidFill>
                    <a:prstClr val="black"/>
                  </a:solidFill>
                </a:rPr>
                <a:t> Educación Preventiva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7" name="Grupo 8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52730" y="4743878"/>
            <a:ext cx="1800000" cy="581102"/>
            <a:chOff x="5016000" y="1317521"/>
            <a:chExt cx="2157939" cy="997116"/>
          </a:xfrm>
          <a:solidFill>
            <a:schemeClr val="bg1"/>
          </a:solidFill>
        </p:grpSpPr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317521"/>
              <a:ext cx="2157939" cy="89797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EM07790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ADRIÁN SÁNCHEZ NAVARRO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EM06774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JOSÉ W. ZARATE GUERRERO</a:t>
              </a:r>
              <a:endParaRPr lang="es-ES" sz="1000" b="1" dirty="0" smtClean="0">
                <a:solidFill>
                  <a:prstClr val="black"/>
                </a:solidFill>
              </a:endParaRPr>
            </a:p>
          </p:txBody>
        </p:sp>
        <p:sp>
          <p:nvSpPr>
            <p:cNvPr id="89" name="Rectángulo 8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080138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Deposito de Armas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3" name="Grupo 9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460389" y="3944573"/>
            <a:ext cx="1800000" cy="1336460"/>
            <a:chOff x="5071422" y="832069"/>
            <a:chExt cx="2157939" cy="1985785"/>
          </a:xfrm>
          <a:solidFill>
            <a:schemeClr val="bg1"/>
          </a:solidFill>
        </p:grpSpPr>
        <p:sp>
          <p:nvSpPr>
            <p:cNvPr id="94" name="Rectángulo 9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71422" y="832069"/>
              <a:ext cx="2157939" cy="185015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EM07975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JORGE HERNÁNDEZ SIFUENTES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EM05990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JAIRO N. ROBLES RAMIREZ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EM09580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DAVID F. VÁZQUEZ BAUTISTA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EM09524 </a:t>
              </a:r>
              <a:r>
                <a:rPr lang="es-ES" sz="850" b="1" dirty="0" smtClean="0">
                  <a:solidFill>
                    <a:prstClr val="black"/>
                  </a:solidFill>
                </a:rPr>
                <a:t>BRANDON GONZÁLEZ ALARCÓN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EM09579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JESÚS ARELLANO CONTRERAS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EM03769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JOSÉ I. GUTIÉRREZ MORENO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EM05133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REYMUNDO CAMPOS TORALES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5" name="Rectángulo 9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71422" y="2583355"/>
              <a:ext cx="2157938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Control de Accidentes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6" name="Grupo 9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460389" y="5431077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7" name="Rectángulo 9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NORMA L. TORRES ESPINOZA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8" name="Rectángulo 9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EM04677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4743" y="3786268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ARMANDO E. RAMOS RIVERA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EM01636</a:t>
              </a:r>
              <a:r>
                <a:rPr lang="es-ES" sz="800" dirty="0" smtClean="0">
                  <a:solidFill>
                    <a:prstClr val="black"/>
                  </a:solidFill>
                </a:rPr>
                <a:t> Mantenimiento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3289" y="4378813"/>
            <a:ext cx="1800000" cy="459015"/>
            <a:chOff x="5016000" y="1040449"/>
            <a:chExt cx="2157939" cy="725653"/>
          </a:xfrm>
          <a:solidFill>
            <a:schemeClr val="bg1"/>
          </a:solidFill>
        </p:grpSpPr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EM07469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NATIVIDAD CERDA MORENO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EM00568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DORA A. RAMOS ACEVEDO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316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Control de Personal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8" name="Grupo 10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4743" y="5025633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9" name="Rectángulo 10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ALBERTO SANDOVAL GALLEGOS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0" name="Rectángulo 10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EM07381</a:t>
              </a:r>
              <a:r>
                <a:rPr lang="es-ES" sz="800" dirty="0" smtClean="0">
                  <a:solidFill>
                    <a:prstClr val="black"/>
                  </a:solidFill>
                </a:rPr>
                <a:t> Mantenimiento Vehicular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1" name="Grupo 1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957414" y="3667911"/>
            <a:ext cx="1800000" cy="751534"/>
            <a:chOff x="4978555" y="960520"/>
            <a:chExt cx="2157939" cy="1188093"/>
          </a:xfrm>
          <a:solidFill>
            <a:schemeClr val="bg1"/>
          </a:solidFill>
        </p:grpSpPr>
        <p:sp>
          <p:nvSpPr>
            <p:cNvPr id="112" name="Rectángulo 1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978555" y="960520"/>
              <a:ext cx="2157939" cy="105135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EM07793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PERLA VILLARREAL DE LA ROSA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EM09563 </a:t>
              </a:r>
              <a:r>
                <a:rPr lang="es-ES" sz="800" b="1" dirty="0" smtClean="0">
                  <a:solidFill>
                    <a:prstClr val="black"/>
                  </a:solidFill>
                </a:rPr>
                <a:t>ALEJANDRA J. SÁNCHEZ AGUILAR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EM04766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MARTHA CERVANTES GARCÍA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13" name="Rectángulo 1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978555" y="191411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Analistas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114" name="Rectángulo 113"/>
          <p:cNvSpPr/>
          <p:nvPr/>
        </p:nvSpPr>
        <p:spPr>
          <a:xfrm>
            <a:off x="64743" y="2629133"/>
            <a:ext cx="180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COORDINACIÓN ADMINISTRATIVA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115" name="Rectángulo 114"/>
          <p:cNvSpPr/>
          <p:nvPr/>
        </p:nvSpPr>
        <p:spPr>
          <a:xfrm>
            <a:off x="1957414" y="2632655"/>
            <a:ext cx="180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PLANEACIÓN Y ESTADÍSTICA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116" name="Rectángulo 115"/>
          <p:cNvSpPr/>
          <p:nvPr/>
        </p:nvSpPr>
        <p:spPr>
          <a:xfrm>
            <a:off x="3875485" y="2631611"/>
            <a:ext cx="180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COORDINACIÓN JURÍDICA  </a:t>
            </a:r>
            <a:endParaRPr lang="es-ES" sz="1000" b="1" dirty="0">
              <a:solidFill>
                <a:schemeClr val="tx1"/>
              </a:solidFill>
            </a:endParaRPr>
          </a:p>
        </p:txBody>
      </p:sp>
      <p:grpSp>
        <p:nvGrpSpPr>
          <p:cNvPr id="117" name="Grupo 1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840850" y="3093319"/>
            <a:ext cx="1800001" cy="509687"/>
            <a:chOff x="5015999" y="1040451"/>
            <a:chExt cx="2157940" cy="805760"/>
          </a:xfrm>
          <a:solidFill>
            <a:schemeClr val="bg1"/>
          </a:solidFill>
        </p:grpSpPr>
        <p:sp>
          <p:nvSpPr>
            <p:cNvPr id="118" name="Rectángulo 1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70286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EM09529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ÁNGELA R. CAMPOS ALBA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EM08793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PEÑA HERNÁNDEZ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9" name="Rectángulo 1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1611711"/>
              <a:ext cx="2157938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Operativos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20" name="Grupo 1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844532" y="3782225"/>
            <a:ext cx="1800000" cy="958006"/>
            <a:chOff x="4978555" y="960520"/>
            <a:chExt cx="2157939" cy="1514504"/>
          </a:xfrm>
          <a:solidFill>
            <a:schemeClr val="bg1"/>
          </a:solidFill>
        </p:grpSpPr>
        <p:sp>
          <p:nvSpPr>
            <p:cNvPr id="121" name="Rectángulo 1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978555" y="960520"/>
              <a:ext cx="2157939" cy="142124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EM07263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YADIRA JIMÉNEZ MACÍAS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EM07445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MARÍA E. FLORES AVIÑA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EM07315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JESÚS HERNÁNDEZ RDZ.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EM07410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LIZBETH RDZ. ALONZO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2" name="Rectángulo 1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978555" y="224052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Jueces Calificadores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23" name="Grupo 1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844531" y="4927899"/>
            <a:ext cx="1800001" cy="372952"/>
            <a:chOff x="5015999" y="1040451"/>
            <a:chExt cx="2157940" cy="589597"/>
          </a:xfrm>
          <a:solidFill>
            <a:schemeClr val="bg1"/>
          </a:solidFill>
        </p:grpSpPr>
        <p:sp>
          <p:nvSpPr>
            <p:cNvPr id="124" name="Rectángulo 1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47089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EM09592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EDGAR CELAYA BURCIAGA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5" name="Rectángulo 1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1395548"/>
              <a:ext cx="2157938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Abogados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129" name="Rectángulo 128"/>
          <p:cNvSpPr/>
          <p:nvPr/>
        </p:nvSpPr>
        <p:spPr>
          <a:xfrm>
            <a:off x="6541693" y="2635596"/>
            <a:ext cx="180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COORDINACIÓN ACADEMIA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130" name="Rectángulo 129"/>
          <p:cNvSpPr/>
          <p:nvPr/>
        </p:nvSpPr>
        <p:spPr>
          <a:xfrm>
            <a:off x="9382488" y="2638313"/>
            <a:ext cx="180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COORDINACIÓN PREVENTIVA  </a:t>
            </a:r>
            <a:endParaRPr lang="es-ES" sz="1000" b="1" dirty="0">
              <a:solidFill>
                <a:schemeClr val="tx1"/>
              </a:solidFill>
            </a:endParaRPr>
          </a:p>
        </p:txBody>
      </p:sp>
      <p:grpSp>
        <p:nvGrpSpPr>
          <p:cNvPr id="131" name="Grupo 13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47246" y="3660279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32" name="Rectángulo 13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KARLA E. SERRATO JIMÉNEZ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3" name="Rectángulo 13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EM09446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34" name="Grupo 1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52730" y="5474929"/>
            <a:ext cx="1800001" cy="509687"/>
            <a:chOff x="5015999" y="1040451"/>
            <a:chExt cx="2157940" cy="805760"/>
          </a:xfrm>
          <a:solidFill>
            <a:schemeClr val="bg1"/>
          </a:solidFill>
        </p:grpSpPr>
        <p:sp>
          <p:nvSpPr>
            <p:cNvPr id="135" name="Rectángulo 13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70286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EM00510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ELSA P. COLÍN RAMÍREZ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EM07791 </a:t>
              </a:r>
              <a:r>
                <a:rPr lang="es-ES" sz="850" b="1" dirty="0" smtClean="0">
                  <a:solidFill>
                    <a:prstClr val="black"/>
                  </a:solidFill>
                </a:rPr>
                <a:t>PATRICIA SEPÚLVEDA RAMÍREZ </a:t>
              </a:r>
              <a:endParaRPr lang="es-ES" sz="850" b="1" dirty="0">
                <a:solidFill>
                  <a:schemeClr val="tx1"/>
                </a:solidFill>
              </a:endParaRPr>
            </a:p>
          </p:txBody>
        </p:sp>
        <p:sp>
          <p:nvSpPr>
            <p:cNvPr id="136" name="Rectángulo 13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1611711"/>
              <a:ext cx="2157938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Deposito de Chalecos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37" name="Grupo 13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460389" y="5984313"/>
            <a:ext cx="1800000" cy="492806"/>
            <a:chOff x="5016000" y="1118509"/>
            <a:chExt cx="2157939" cy="845608"/>
          </a:xfrm>
          <a:solidFill>
            <a:schemeClr val="bg1"/>
          </a:solidFill>
        </p:grpSpPr>
        <p:sp>
          <p:nvSpPr>
            <p:cNvPr id="138" name="Rectángulo 1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18509"/>
              <a:ext cx="2157939" cy="69635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EM05390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ERICK FLORES ORENDAY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EM06289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JORGE ZAMORA RODRÍGUEZ 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139" name="Rectángulo 1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29618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Transito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40" name="Grupo 1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323039" y="3944573"/>
            <a:ext cx="1800000" cy="687358"/>
            <a:chOff x="5016000" y="1118509"/>
            <a:chExt cx="2157939" cy="1179441"/>
          </a:xfrm>
          <a:solidFill>
            <a:schemeClr val="bg1"/>
          </a:solidFill>
        </p:grpSpPr>
        <p:sp>
          <p:nvSpPr>
            <p:cNvPr id="141" name="Rectángulo 1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18509"/>
              <a:ext cx="2157939" cy="109698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EM07784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ELIAZAR CARBAJAL AGUILAR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EM07534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PEDRO FLORES TORRES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EM05513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JULIO RODRÍGUEZ SOTO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142" name="Rectángulo 1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063451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Transito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9" name="Grupo 9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258243" y="1994303"/>
            <a:ext cx="2160000" cy="389165"/>
            <a:chOff x="5016000" y="1040449"/>
            <a:chExt cx="2157939" cy="615227"/>
          </a:xfrm>
        </p:grpSpPr>
        <p:sp>
          <p:nvSpPr>
            <p:cNvPr id="100" name="Rectángulo 9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JOSE ANGEL GARCIA CARRIZALEZ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1" name="Rectángulo 10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EM10097</a:t>
              </a:r>
              <a:r>
                <a:rPr lang="es-ES" sz="800" dirty="0" smtClean="0">
                  <a:solidFill>
                    <a:prstClr val="black"/>
                  </a:solidFill>
                </a:rPr>
                <a:t> Subdirector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7885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1" name="Conector recto 80"/>
          <p:cNvCxnSpPr/>
          <p:nvPr/>
        </p:nvCxnSpPr>
        <p:spPr>
          <a:xfrm flipH="1">
            <a:off x="8553286" y="4779463"/>
            <a:ext cx="2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0" name="Conector recto 79"/>
          <p:cNvCxnSpPr/>
          <p:nvPr/>
        </p:nvCxnSpPr>
        <p:spPr>
          <a:xfrm flipH="1">
            <a:off x="3670667" y="4782183"/>
            <a:ext cx="2" cy="8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4" name="Conector recto 63"/>
          <p:cNvCxnSpPr/>
          <p:nvPr/>
        </p:nvCxnSpPr>
        <p:spPr>
          <a:xfrm flipH="1">
            <a:off x="6106268" y="4785148"/>
            <a:ext cx="2" cy="8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3" name="Conector recto 62"/>
          <p:cNvCxnSpPr/>
          <p:nvPr/>
        </p:nvCxnSpPr>
        <p:spPr>
          <a:xfrm flipH="1">
            <a:off x="2498722" y="4782476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2499832" y="1902476"/>
            <a:ext cx="0" cy="28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DEPORTES 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98724" y="1192129"/>
            <a:ext cx="2" cy="29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1" name="Grupo 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11055" y="2086050"/>
            <a:ext cx="1980000" cy="848611"/>
            <a:chOff x="5016000" y="2082495"/>
            <a:chExt cx="2157939" cy="1341563"/>
          </a:xfrm>
          <a:solidFill>
            <a:schemeClr val="bg1"/>
          </a:solidFill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082495"/>
              <a:ext cx="2157939" cy="110706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>
                <a:defRPr/>
              </a:pPr>
              <a:r>
                <a:rPr lang="es-MX" sz="600" dirty="0" smtClean="0">
                  <a:solidFill>
                    <a:schemeClr val="tx1"/>
                  </a:solidFill>
                </a:rPr>
                <a:t>EM05803</a:t>
              </a:r>
              <a:r>
                <a:rPr lang="es-MX" sz="1050" dirty="0" smtClean="0">
                  <a:solidFill>
                    <a:schemeClr val="tx1"/>
                  </a:solidFill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EMANUEL </a:t>
              </a:r>
              <a:r>
                <a:rPr lang="es-MX" sz="1000" b="1" dirty="0" smtClean="0">
                  <a:solidFill>
                    <a:schemeClr val="tx1"/>
                  </a:solidFill>
                </a:rPr>
                <a:t>LEIJA </a:t>
              </a:r>
              <a:r>
                <a:rPr lang="es-MX" sz="1000" b="1" dirty="0">
                  <a:solidFill>
                    <a:schemeClr val="tx1"/>
                  </a:solidFill>
                </a:rPr>
                <a:t>RODRÍGUEZ</a:t>
              </a:r>
              <a:endParaRPr lang="es-MX" sz="900" b="1" dirty="0">
                <a:solidFill>
                  <a:schemeClr val="tx1"/>
                </a:solidFill>
              </a:endParaRPr>
            </a:p>
            <a:p>
              <a:pPr algn="ctr">
                <a:defRPr/>
              </a:pPr>
              <a:r>
                <a:rPr lang="es-MX" sz="600" dirty="0">
                  <a:solidFill>
                    <a:schemeClr val="tx1"/>
                  </a:solidFill>
                </a:rPr>
                <a:t>EM06141</a:t>
              </a:r>
              <a:r>
                <a:rPr lang="es-MX" sz="1050" dirty="0">
                  <a:solidFill>
                    <a:schemeClr val="tx1"/>
                  </a:solidFill>
                </a:rPr>
                <a:t> </a:t>
              </a:r>
              <a:r>
                <a:rPr lang="es-MX" sz="900" b="1" dirty="0">
                  <a:solidFill>
                    <a:schemeClr val="tx1"/>
                  </a:solidFill>
                </a:rPr>
                <a:t>GERARDO HERNANDEZ ESTRADA</a:t>
              </a:r>
              <a:endParaRPr lang="es-MX" sz="900" dirty="0">
                <a:solidFill>
                  <a:schemeClr val="tx1"/>
                </a:solidFill>
                <a:latin typeface="Verdana" panose="020B0604030504040204" pitchFamily="34" charset="0"/>
              </a:endParaRPr>
            </a:p>
            <a:p>
              <a:pPr algn="ctr">
                <a:defRPr/>
              </a:pPr>
              <a:r>
                <a:rPr lang="es-MX" sz="600" dirty="0">
                  <a:solidFill>
                    <a:schemeClr val="tx1"/>
                  </a:solidFill>
                </a:rPr>
                <a:t>EM07091</a:t>
              </a:r>
              <a:r>
                <a:rPr lang="es-MX" sz="700" dirty="0">
                  <a:solidFill>
                    <a:schemeClr val="tx1"/>
                  </a:solidFill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RAMIRO ZÚÑIGA </a:t>
              </a:r>
              <a:r>
                <a:rPr lang="es-MX" sz="1000" b="1" dirty="0" smtClean="0">
                  <a:solidFill>
                    <a:schemeClr val="tx1"/>
                  </a:solidFill>
                </a:rPr>
                <a:t>RIVERA</a:t>
              </a:r>
            </a:p>
            <a:p>
              <a:pPr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EM10049</a:t>
              </a:r>
              <a:r>
                <a:rPr lang="es-MX" sz="7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JESUS RODRIGUEZ PRINCE </a:t>
              </a:r>
              <a:endParaRPr lang="es-MX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18955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de Departamento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Conector recto 13"/>
          <p:cNvCxnSpPr/>
          <p:nvPr/>
        </p:nvCxnSpPr>
        <p:spPr>
          <a:xfrm>
            <a:off x="9691860" y="1911495"/>
            <a:ext cx="0" cy="28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 flipH="1">
            <a:off x="2489569" y="1913770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2015" y="1034956"/>
            <a:ext cx="234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MARÍA DE LOURDES GUERRA GALVÁN </a:t>
              </a: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EM07805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Ciudad Deportiva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4980" y="2089209"/>
            <a:ext cx="1980000" cy="1080682"/>
            <a:chOff x="5016000" y="1543220"/>
            <a:chExt cx="2157939" cy="1708443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543220"/>
              <a:ext cx="2157939" cy="154133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EM07141</a:t>
              </a:r>
              <a:r>
                <a:rPr lang="es-MX" sz="900" dirty="0">
                  <a:solidFill>
                    <a:srgbClr val="000000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CESAR J. RENDÓN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GARZA</a:t>
              </a:r>
            </a:p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</a:rPr>
                <a:t>EM08693</a:t>
              </a:r>
              <a:r>
                <a:rPr lang="es-MX" sz="8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ROSA C. ALVARADO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ROMERO</a:t>
              </a:r>
            </a:p>
            <a:p>
              <a:pPr lvl="0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EM09600</a:t>
              </a:r>
              <a:r>
                <a:rPr lang="es-MX" sz="8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JAVIER A. CORDERO TERRAZAS</a:t>
              </a:r>
            </a:p>
            <a:p>
              <a:pPr lvl="0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EM09931</a:t>
              </a:r>
              <a:r>
                <a:rPr lang="es-MX" sz="900" dirty="0">
                  <a:solidFill>
                    <a:srgbClr val="000000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MARCO MARRERO ESPINOZA</a:t>
              </a:r>
            </a:p>
            <a:p>
              <a:pPr lvl="0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EM10034</a:t>
              </a:r>
              <a:r>
                <a:rPr lang="es-MX" sz="900" dirty="0">
                  <a:solidFill>
                    <a:srgbClr val="000000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CARLOS A. REYES GUTIERREZ   </a:t>
              </a:r>
              <a:endParaRPr lang="es-MX" sz="600" dirty="0" smtClean="0">
                <a:solidFill>
                  <a:prstClr val="black"/>
                </a:solidFill>
                <a:ea typeface="Verdana" panose="020B0604030504040204" pitchFamily="34" charset="0"/>
                <a:cs typeface="Verdana" panose="020B0604030504040204" pitchFamily="34" charset="0"/>
              </a:endParaRPr>
            </a:p>
            <a:p>
              <a:pPr lvl="0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EM06903</a:t>
              </a:r>
              <a:r>
                <a:rPr lang="es-MX" sz="900" dirty="0" smtClean="0">
                  <a:solidFill>
                    <a:srgbClr val="000000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ALFREDO VAZQUEZ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MARTINEZ</a:t>
              </a: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01716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6393" y="3167707"/>
            <a:ext cx="1980000" cy="511611"/>
            <a:chOff x="5016000" y="2374328"/>
            <a:chExt cx="2157939" cy="808802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74328"/>
              <a:ext cx="2157939" cy="67139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EM07538</a:t>
              </a:r>
              <a:r>
                <a:rPr lang="es-MX" sz="800" dirty="0">
                  <a:solidFill>
                    <a:srgbClr val="000000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SILVIA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GONZALEZ </a:t>
              </a:r>
              <a:r>
                <a:rPr lang="es-MX" sz="1000" b="1" dirty="0">
                  <a:solidFill>
                    <a:prstClr val="black"/>
                  </a:solidFill>
                </a:rPr>
                <a:t>ALVAREZ </a:t>
              </a:r>
              <a:endParaRPr lang="es-MX" sz="1050" b="1" dirty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EM09665</a:t>
              </a:r>
              <a:r>
                <a:rPr lang="es-MX" sz="800" dirty="0">
                  <a:solidFill>
                    <a:srgbClr val="000000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ANA MARTINEZ RODRIGUEZ</a:t>
              </a:r>
              <a:endParaRPr lang="es-MX" sz="900" b="1" dirty="0">
                <a:solidFill>
                  <a:srgbClr val="000000"/>
                </a:solidFill>
              </a:endParaRP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94863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5" name="Grupo 4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20755" y="3360090"/>
            <a:ext cx="1980001" cy="938758"/>
            <a:chOff x="5016000" y="2053658"/>
            <a:chExt cx="2157940" cy="1319868"/>
          </a:xfrm>
          <a:solidFill>
            <a:schemeClr val="bg1"/>
          </a:solidFill>
        </p:grpSpPr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2053658"/>
              <a:ext cx="2157939" cy="115271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>
                <a:defRPr/>
              </a:pPr>
              <a:r>
                <a:rPr lang="pt-BR" sz="600" dirty="0" smtClean="0">
                  <a:solidFill>
                    <a:schemeClr val="tx1"/>
                  </a:solidFill>
                </a:rPr>
                <a:t>EM02804</a:t>
              </a:r>
              <a:r>
                <a:rPr lang="pt-BR" sz="800" dirty="0" smtClean="0">
                  <a:solidFill>
                    <a:schemeClr val="tx1"/>
                  </a:solidFill>
                  <a:latin typeface="Verdana" panose="020B0604030504040204" pitchFamily="34" charset="0"/>
                </a:rPr>
                <a:t> </a:t>
              </a:r>
              <a:r>
                <a:rPr lang="pt-BR" sz="1000" b="1" dirty="0">
                  <a:solidFill>
                    <a:schemeClr val="tx1"/>
                  </a:solidFill>
                </a:rPr>
                <a:t>ARACELI SOTO FERMIN </a:t>
              </a:r>
              <a:endParaRPr lang="pt-BR" sz="900" b="1" dirty="0">
                <a:solidFill>
                  <a:schemeClr val="tx1"/>
                </a:solidFill>
              </a:endParaRPr>
            </a:p>
            <a:p>
              <a:pPr algn="ctr">
                <a:defRPr/>
              </a:pPr>
              <a:r>
                <a:rPr lang="pt-BR" sz="600" dirty="0">
                  <a:solidFill>
                    <a:schemeClr val="tx1"/>
                  </a:solidFill>
                </a:rPr>
                <a:t>EM04498</a:t>
              </a:r>
              <a:r>
                <a:rPr lang="pt-BR" sz="800" dirty="0">
                  <a:solidFill>
                    <a:schemeClr val="tx1"/>
                  </a:solidFill>
                  <a:latin typeface="Verdana" panose="020B0604030504040204" pitchFamily="34" charset="0"/>
                </a:rPr>
                <a:t> </a:t>
              </a:r>
              <a:r>
                <a:rPr lang="pt-BR" sz="1000" b="1" dirty="0">
                  <a:solidFill>
                    <a:schemeClr val="tx1"/>
                  </a:solidFill>
                </a:rPr>
                <a:t>EVA RIOJAS SOSA</a:t>
              </a:r>
            </a:p>
            <a:p>
              <a:pPr algn="ctr">
                <a:defRPr/>
              </a:pPr>
              <a:r>
                <a:rPr lang="es-MX" sz="600" dirty="0">
                  <a:solidFill>
                    <a:schemeClr val="tx1"/>
                  </a:solidFill>
                </a:rPr>
                <a:t>EM07993</a:t>
              </a:r>
              <a:r>
                <a:rPr lang="es-MX" sz="800" dirty="0">
                  <a:solidFill>
                    <a:schemeClr val="tx1"/>
                  </a:solidFill>
                  <a:latin typeface="Verdana" panose="020B0604030504040204" pitchFamily="34" charset="0"/>
                </a:rPr>
                <a:t> </a:t>
              </a:r>
              <a:r>
                <a:rPr lang="es-MX" sz="900" b="1" dirty="0">
                  <a:solidFill>
                    <a:schemeClr val="tx1"/>
                  </a:solidFill>
                </a:rPr>
                <a:t>LIZETH SIFUENTES VERASTEGUI</a:t>
              </a:r>
              <a:endParaRPr lang="es-MX" sz="800" b="1" dirty="0">
                <a:solidFill>
                  <a:schemeClr val="tx1"/>
                </a:solidFill>
              </a:endParaRPr>
            </a:p>
            <a:p>
              <a:pPr algn="ctr">
                <a:defRPr/>
              </a:pPr>
              <a:r>
                <a:rPr lang="es-MX" sz="600" dirty="0">
                  <a:solidFill>
                    <a:schemeClr val="tx1"/>
                  </a:solidFill>
                </a:rPr>
                <a:t>EM08065</a:t>
              </a:r>
              <a:r>
                <a:rPr lang="es-MX" sz="800" dirty="0">
                  <a:solidFill>
                    <a:schemeClr val="tx1"/>
                  </a:solidFill>
                  <a:latin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JUAN ELIZALDE MEDINA </a:t>
              </a:r>
              <a:endParaRPr lang="es-MX" sz="900" b="1" dirty="0">
                <a:solidFill>
                  <a:schemeClr val="tx1"/>
                </a:solidFill>
              </a:endParaRPr>
            </a:p>
            <a:p>
              <a:pPr algn="ctr">
                <a:defRPr/>
              </a:pPr>
              <a:r>
                <a:rPr lang="es-MX" sz="600" dirty="0">
                  <a:solidFill>
                    <a:schemeClr val="tx1"/>
                  </a:solidFill>
                </a:rPr>
                <a:t>EM08905</a:t>
              </a:r>
              <a:r>
                <a:rPr lang="es-MX" sz="800" dirty="0">
                  <a:solidFill>
                    <a:schemeClr val="tx1"/>
                  </a:solidFill>
                  <a:latin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RUBEN A. MEDINA </a:t>
              </a:r>
              <a:r>
                <a:rPr lang="es-MX" sz="1000" b="1" dirty="0" smtClean="0">
                  <a:solidFill>
                    <a:schemeClr val="tx1"/>
                  </a:solidFill>
                </a:rPr>
                <a:t>ARZOLA</a:t>
              </a:r>
              <a:endParaRPr lang="es-MX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139025"/>
              <a:ext cx="2157938" cy="23450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Instructores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4737" y="2065317"/>
            <a:ext cx="1980000" cy="1867978"/>
            <a:chOff x="5016000" y="722581"/>
            <a:chExt cx="2157939" cy="2626330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722581"/>
              <a:ext cx="2157939" cy="253774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pt-BR" sz="600" dirty="0" smtClean="0">
                  <a:solidFill>
                    <a:prstClr val="black"/>
                  </a:solidFill>
                </a:rPr>
                <a:t>EM05265</a:t>
              </a:r>
              <a:r>
                <a:rPr lang="pt-BR" sz="1000" dirty="0" smtClean="0">
                  <a:solidFill>
                    <a:prstClr val="black"/>
                  </a:solidFill>
                  <a:latin typeface="Verdana" panose="020B0604030504040204" pitchFamily="34" charset="0"/>
                </a:rPr>
                <a:t> </a:t>
              </a:r>
              <a:r>
                <a:rPr lang="pt-BR" sz="1000" b="1" dirty="0">
                  <a:solidFill>
                    <a:prstClr val="black"/>
                  </a:solidFill>
                </a:rPr>
                <a:t>JAVIER AMAYA LINAN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EM08298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HUMBERTOCASTROCARMONA</a:t>
              </a:r>
              <a:endParaRPr lang="es-MX" sz="1000" b="1" dirty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EM08389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RAMIRO CARRILLO MENDOZA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EM08395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GILBERTO GARZA SUAREZ</a:t>
              </a:r>
            </a:p>
            <a:p>
              <a:pPr lvl="0" algn="ctr">
                <a:defRPr/>
              </a:pPr>
              <a:r>
                <a:rPr lang="es-MX" sz="1000" b="1" dirty="0">
                  <a:solidFill>
                    <a:prstClr val="black"/>
                  </a:solidFill>
                </a:rPr>
                <a:t> </a:t>
              </a:r>
              <a:r>
                <a:rPr lang="es-MX" sz="600" dirty="0">
                  <a:solidFill>
                    <a:prstClr val="black"/>
                  </a:solidFill>
                </a:rPr>
                <a:t>EM08402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JOSE CASTAÑEDA  RODRIGUEZ</a:t>
              </a:r>
            </a:p>
            <a:p>
              <a:pPr lvl="0" algn="ctr">
                <a:defRPr/>
              </a:pPr>
              <a:r>
                <a:rPr lang="es-MX" sz="600" dirty="0">
                  <a:solidFill>
                    <a:prstClr val="black"/>
                  </a:solidFill>
                </a:rPr>
                <a:t>EM08984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JESUS GARCIA AGUILAR</a:t>
              </a:r>
            </a:p>
            <a:p>
              <a:pPr lvl="0" algn="ctr">
                <a:defRPr/>
              </a:pPr>
              <a:r>
                <a:rPr lang="es-MX" sz="600" dirty="0">
                  <a:solidFill>
                    <a:prstClr val="black"/>
                  </a:solidFill>
                </a:rPr>
                <a:t>EM09466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GERARDO LOZADA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MARTINEZ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EM08398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JORGE A. MARES RIVERA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EM10096</a:t>
              </a:r>
              <a:r>
                <a:rPr lang="es-MX" sz="105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HECTOR D. RIVERA GOMEZ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EM10153</a:t>
              </a:r>
              <a:r>
                <a:rPr lang="es-MX" sz="7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IGNACIO REYES CRUZ </a:t>
              </a:r>
              <a:endParaRPr lang="es-MX" sz="900" b="1" dirty="0">
                <a:solidFill>
                  <a:prstClr val="black"/>
                </a:solidFill>
              </a:endParaRP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114410"/>
              <a:ext cx="2157938" cy="23450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8278" y="3915055"/>
            <a:ext cx="1980000" cy="696211"/>
            <a:chOff x="5016000" y="2082495"/>
            <a:chExt cx="2157939" cy="1100635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082495"/>
              <a:ext cx="2157939" cy="96322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EM06759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ULISES IBARRA SEGURA</a:t>
              </a:r>
            </a:p>
            <a:p>
              <a:pPr lvl="0" algn="ctr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EM08055</a:t>
              </a:r>
              <a:r>
                <a:rPr lang="es-MX" sz="900" dirty="0">
                  <a:solidFill>
                    <a:prstClr val="white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JOSE A. VELA GUEVARA </a:t>
              </a:r>
            </a:p>
            <a:p>
              <a:pPr lvl="0" algn="ctr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EM08379</a:t>
              </a:r>
              <a:r>
                <a:rPr lang="es-MX" sz="1100" dirty="0">
                  <a:solidFill>
                    <a:prstClr val="white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ISRAEL RODRIGUEZ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VALDES</a:t>
              </a:r>
              <a:endParaRPr lang="es-MX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94863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Técnico en Mantenimiento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1975" y="501935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ROBERTO GAYTÁN IRACHETA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EM00530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Ayudante de Electricista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7" name="Grupo 5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0000" y="5467732"/>
            <a:ext cx="1980001" cy="639861"/>
            <a:chOff x="5016000" y="869996"/>
            <a:chExt cx="2157940" cy="1011550"/>
          </a:xfrm>
          <a:solidFill>
            <a:schemeClr val="bg1"/>
          </a:solidFill>
        </p:grpSpPr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869996"/>
              <a:ext cx="2157939" cy="7770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EM05724</a:t>
              </a:r>
              <a:r>
                <a:rPr lang="es-ES" sz="7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JUAN </a:t>
              </a:r>
              <a:r>
                <a:rPr lang="es-ES" sz="1000" b="1" dirty="0">
                  <a:solidFill>
                    <a:schemeClr val="tx1"/>
                  </a:solidFill>
                </a:rPr>
                <a:t>M. CASTILLA CARREON </a:t>
              </a:r>
              <a:endParaRPr lang="es-ES" sz="600" dirty="0" smtClean="0">
                <a:solidFill>
                  <a:prstClr val="black"/>
                </a:solidFill>
              </a:endParaRP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EM09353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JESÚS HERNÁNDEZ BANDA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EM10237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MARTINEZ MARTINEZ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4704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Ayudante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680667" y="502808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JUAN A. VILLAZANA SAUCEDO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EM08087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Oficial Mecánico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680667" y="5578460"/>
            <a:ext cx="1980000" cy="485029"/>
            <a:chOff x="5016000" y="1040447"/>
            <a:chExt cx="2157939" cy="766778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63132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EM04447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M. LIDIA LOMAS REYES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EM08285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ARTEMISA PEREZ ZAMORA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7272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Intendente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78379" y="50173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VICENTE LINARES GARCIA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EM09409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Cabo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7" name="Grupo 7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8722" y="4124518"/>
            <a:ext cx="1980000" cy="444920"/>
            <a:chOff x="5016000" y="1040449"/>
            <a:chExt cx="2157939" cy="703370"/>
          </a:xfrm>
          <a:solidFill>
            <a:schemeClr val="bg1"/>
          </a:solidFill>
        </p:grpSpPr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3894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EM07816</a:t>
              </a:r>
              <a:r>
                <a:rPr lang="es-MX" sz="700" dirty="0">
                  <a:solidFill>
                    <a:srgbClr val="000000"/>
                  </a:solidFill>
                  <a:latin typeface="Verdana" panose="020B0604030504040204" pitchFamily="34" charset="0"/>
                </a:rPr>
                <a:t> </a:t>
              </a:r>
              <a:r>
                <a:rPr lang="es-MX" sz="900" b="1" dirty="0">
                  <a:solidFill>
                    <a:srgbClr val="000000"/>
                  </a:solidFill>
                </a:rPr>
                <a:t>RADAMES CASTILLA </a:t>
              </a:r>
              <a:r>
                <a:rPr lang="es-MX" sz="900" b="1" dirty="0" smtClean="0">
                  <a:solidFill>
                    <a:srgbClr val="000000"/>
                  </a:solidFill>
                </a:rPr>
                <a:t>CARRAZCO</a:t>
              </a:r>
              <a:endParaRPr lang="es-ES" sz="600" dirty="0" smtClean="0">
                <a:solidFill>
                  <a:prstClr val="black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EM03045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JAVIER MARTINEZ ESPINOZA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0931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Chofer Carga General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1914571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5" name="Conector recto 124"/>
          <p:cNvCxnSpPr/>
          <p:nvPr/>
        </p:nvCxnSpPr>
        <p:spPr>
          <a:xfrm>
            <a:off x="10690232" y="1991443"/>
            <a:ext cx="0" cy="8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4" name="Conector recto 123"/>
          <p:cNvCxnSpPr/>
          <p:nvPr/>
        </p:nvCxnSpPr>
        <p:spPr>
          <a:xfrm>
            <a:off x="7540034" y="1991746"/>
            <a:ext cx="0" cy="5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3" name="Conector recto 122"/>
          <p:cNvCxnSpPr/>
          <p:nvPr/>
        </p:nvCxnSpPr>
        <p:spPr>
          <a:xfrm>
            <a:off x="4655397" y="1981169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2" name="Conector recto 121"/>
          <p:cNvCxnSpPr/>
          <p:nvPr/>
        </p:nvCxnSpPr>
        <p:spPr>
          <a:xfrm>
            <a:off x="1523491" y="1991443"/>
            <a:ext cx="0" cy="8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8" name="Conector recto 67"/>
          <p:cNvCxnSpPr/>
          <p:nvPr/>
        </p:nvCxnSpPr>
        <p:spPr>
          <a:xfrm flipH="1">
            <a:off x="1533765" y="1991443"/>
            <a:ext cx="914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LIMPIEZA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ÁREA DE BOTEO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8472" y="1419601"/>
            <a:ext cx="76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04" name="Grupo 10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26967" y="219760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5" name="Rectángulo 10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GUADALUPE FABELA ZAMORA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6" name="Rectángulo 10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EM06893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7" name="Grupo 10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673614" y="220201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8" name="Rectángulo 10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JAVIER REYES AGUILAR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9" name="Rectángulo 10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EM08674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de Personal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0" name="Grupo 10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53209" y="219719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11" name="Rectángulo 11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BARRIENTOS GOUJON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2" name="Rectángulo 11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EM07762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de Cuadrillas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3" name="Grupo 11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703142" y="220389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14" name="Rectángulo 11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MARIO ESTRADA CARRILLO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5" name="Rectángulo 11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EM07734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Limpieza Negocios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5491" y="1263787"/>
            <a:ext cx="2340000" cy="389165"/>
            <a:chOff x="5016000" y="1040449"/>
            <a:chExt cx="2157939" cy="615227"/>
          </a:xfrm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OVIDIO CUELLAR CARRALES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EM07062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8" name="Conector recto 37"/>
          <p:cNvCxnSpPr/>
          <p:nvPr/>
        </p:nvCxnSpPr>
        <p:spPr>
          <a:xfrm flipH="1">
            <a:off x="1512981" y="2821676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 flipH="1">
            <a:off x="6093218" y="2818822"/>
            <a:ext cx="76" cy="8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9830" y="2907449"/>
            <a:ext cx="11156175" cy="3872714"/>
            <a:chOff x="4877172" y="1695378"/>
            <a:chExt cx="4884330" cy="6131102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877172" y="1695378"/>
              <a:ext cx="4879621" cy="593490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5" spcCol="1270" rtlCol="0" anchor="ctr" anchorCtr="0">
              <a:noAutofit/>
              <a:flatTx/>
            </a:bodyPr>
            <a:lstStyle/>
            <a:p>
              <a:r>
                <a:rPr lang="es-MX" sz="600" dirty="0"/>
                <a:t>EM05238</a:t>
              </a:r>
              <a:r>
                <a:rPr lang="es-MX" sz="900" dirty="0"/>
                <a:t> </a:t>
              </a:r>
              <a:r>
                <a:rPr lang="es-MX" sz="1000" b="1" dirty="0"/>
                <a:t>HECTOR A. MORENO CALDERON</a:t>
              </a:r>
              <a:endParaRPr lang="es-MX" sz="900" b="1" dirty="0"/>
            </a:p>
            <a:p>
              <a:r>
                <a:rPr lang="es-MX" sz="600" dirty="0"/>
                <a:t>EM05401</a:t>
              </a:r>
              <a:r>
                <a:rPr lang="es-MX" sz="900" b="1" dirty="0"/>
                <a:t> </a:t>
              </a:r>
              <a:r>
                <a:rPr lang="es-MX" sz="1000" b="1" dirty="0"/>
                <a:t>RUBEN VEGA LINCON</a:t>
              </a:r>
            </a:p>
            <a:p>
              <a:r>
                <a:rPr lang="es-MX" sz="600" dirty="0"/>
                <a:t>EM08945</a:t>
              </a:r>
              <a:r>
                <a:rPr lang="es-MX" sz="1000" b="1" dirty="0"/>
                <a:t> MAURO V. RAMIREZ MEDINA</a:t>
              </a:r>
            </a:p>
            <a:p>
              <a:r>
                <a:rPr lang="es-MX" sz="600" dirty="0"/>
                <a:t>EM00380</a:t>
              </a:r>
              <a:r>
                <a:rPr lang="es-MX" sz="1000" b="1" dirty="0"/>
                <a:t> SILVERIO SIFUENTES MIRELES </a:t>
              </a:r>
            </a:p>
            <a:p>
              <a:r>
                <a:rPr lang="es-MX" sz="600" dirty="0"/>
                <a:t>EM00837</a:t>
              </a:r>
              <a:r>
                <a:rPr lang="es-MX" sz="1000" b="1" dirty="0"/>
                <a:t> AMADOR GAMEZ MORENO </a:t>
              </a:r>
            </a:p>
            <a:p>
              <a:r>
                <a:rPr lang="es-MX" sz="600" dirty="0"/>
                <a:t>EM03049</a:t>
              </a:r>
              <a:r>
                <a:rPr lang="es-MX" sz="1000" b="1" dirty="0"/>
                <a:t> VICTOR M. DE LA CRUZ ESCAMILLA</a:t>
              </a:r>
            </a:p>
            <a:p>
              <a:r>
                <a:rPr lang="es-MX" sz="600" dirty="0"/>
                <a:t>EM04650</a:t>
              </a:r>
              <a:r>
                <a:rPr lang="es-MX" sz="1000" b="1" dirty="0"/>
                <a:t> JOSE A. BRIONES CAMARILLO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EM09232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MARCO A. SILVA RIOS </a:t>
              </a:r>
            </a:p>
            <a:p>
              <a:r>
                <a:rPr lang="es-MX" sz="600" dirty="0"/>
                <a:t>EM09248</a:t>
              </a:r>
              <a:r>
                <a:rPr lang="es-MX" sz="1000" b="1" dirty="0"/>
                <a:t> EFRAIN PADILLA MORALES </a:t>
              </a:r>
            </a:p>
            <a:p>
              <a:r>
                <a:rPr lang="es-MX" sz="600" dirty="0"/>
                <a:t>EM04861</a:t>
              </a:r>
              <a:r>
                <a:rPr lang="es-MX" sz="1000" b="1" dirty="0"/>
                <a:t> JUAN R. BERNAL SANCHEZ</a:t>
              </a:r>
            </a:p>
            <a:p>
              <a:r>
                <a:rPr lang="es-MX" sz="600" dirty="0"/>
                <a:t>EM08337</a:t>
              </a:r>
              <a:r>
                <a:rPr lang="es-MX" sz="800" b="1" dirty="0"/>
                <a:t> </a:t>
              </a:r>
              <a:r>
                <a:rPr lang="es-MX" sz="1000" b="1" dirty="0"/>
                <a:t>LAZARO S. ARANDA HIDROGO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EM08337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LUIS A. DE LOS SANTOS SIFUENTES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EM00559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ALVARO B. NARVAEZ ARANDA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EM07375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JULIO GUERRERO DE LEON </a:t>
              </a:r>
            </a:p>
            <a:p>
              <a:r>
                <a:rPr lang="es-MX" sz="600" dirty="0" smtClean="0">
                  <a:solidFill>
                    <a:prstClr val="black"/>
                  </a:solidFill>
                </a:rPr>
                <a:t>EM06454</a:t>
              </a:r>
              <a:r>
                <a:rPr lang="es-MX" sz="6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C. RUIZ MARTINEZ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EM08553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JUAN F. VILLASANA RODRIGUEZ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EM06119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REGINO VILLA </a:t>
              </a:r>
              <a:r>
                <a:rPr lang="es-MX" sz="1000" b="1" dirty="0" smtClean="0"/>
                <a:t>MARTINEZ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EM07328</a:t>
              </a:r>
              <a:r>
                <a:rPr lang="es-MX" sz="10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JESUS A. LOPEZ VASQUEZ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EM08335</a:t>
              </a:r>
              <a:r>
                <a:rPr lang="es-MX" sz="10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E. SANCHEZ FLORES</a:t>
              </a:r>
            </a:p>
            <a:p>
              <a:r>
                <a:rPr lang="es-MX" sz="600" dirty="0" smtClean="0">
                  <a:solidFill>
                    <a:prstClr val="black"/>
                  </a:solidFill>
                </a:rPr>
                <a:t>EM00303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ATILANO GRACIAS RAMOS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EM00391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ERNESTO VALDEZ GONZALEZ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EM01928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ARSENIO MUÑOZ MORENO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EM07350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ROGELIO DE LA GARZA GUERRERO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EM04753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FRANCISCO AGUILAR DE HOYOS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EM04503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SIMON A. HERNANDEZ GUERRERO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EM04061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CARLOS GARZA REZA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EM05937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MANUEL GOMEZ CASTRO</a:t>
              </a:r>
            </a:p>
            <a:p>
              <a:r>
                <a:rPr lang="es-MX" sz="600" dirty="0" smtClean="0">
                  <a:solidFill>
                    <a:prstClr val="black"/>
                  </a:solidFill>
                </a:rPr>
                <a:t>EM05153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BENITO VALDES VAZQUEZ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EM05222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FERNANDO SANCHEZ LEIJA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EM03473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RAYMUNDO CRUZ LOPEZ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EM08331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A. GUTIERREZ JIMENEZ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EM08880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JESUS VALDEZ VÁZQUEZ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EM00335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P. MARTINEZ DE LA </a:t>
              </a:r>
              <a:r>
                <a:rPr lang="es-MX" sz="1000" b="1" dirty="0" smtClean="0"/>
                <a:t>PAZ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EM06728</a:t>
              </a:r>
              <a:r>
                <a:rPr lang="es-MX" sz="8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E. MARTINEZ BRISEÑO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EM04654 </a:t>
              </a:r>
              <a:r>
                <a:rPr lang="es-MX" sz="1000" b="1" dirty="0"/>
                <a:t>JOSE L. AGUILAR </a:t>
              </a:r>
              <a:r>
                <a:rPr lang="es-MX" sz="1000" b="1" dirty="0" err="1"/>
                <a:t>AGUILAR</a:t>
              </a:r>
              <a:endParaRPr lang="es-MX" sz="1000" b="1" dirty="0"/>
            </a:p>
            <a:p>
              <a:r>
                <a:rPr lang="es-MX" sz="600" dirty="0">
                  <a:solidFill>
                    <a:prstClr val="black"/>
                  </a:solidFill>
                </a:rPr>
                <a:t>EM00387 </a:t>
              </a:r>
              <a:r>
                <a:rPr lang="es-MX" sz="1000" b="1" dirty="0"/>
                <a:t>LUIS E. TELLEZ CASTRO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EM08946 </a:t>
              </a:r>
              <a:r>
                <a:rPr lang="es-MX" sz="1000" b="1" dirty="0"/>
                <a:t>HECTOR M. SAUCEDO ESPARZA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EM08985 </a:t>
              </a:r>
              <a:r>
                <a:rPr lang="es-MX" sz="1000" b="1" dirty="0"/>
                <a:t>LUIS M. MARTINEZ MINOR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EM04303 </a:t>
              </a:r>
              <a:r>
                <a:rPr lang="es-MX" sz="1000" b="1" dirty="0"/>
                <a:t>MARCO A. SILVA SEISPRADO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EM04050 </a:t>
              </a:r>
              <a:r>
                <a:rPr lang="es-MX" sz="1000" b="1" dirty="0"/>
                <a:t>JUAN JOSE LEON GUEL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EM05152 </a:t>
              </a:r>
              <a:r>
                <a:rPr lang="es-MX" sz="1000" b="1" dirty="0"/>
                <a:t>JUAN A. RODRIGUEZ VAZQUEZ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EM08955 </a:t>
              </a:r>
              <a:r>
                <a:rPr lang="es-MX" sz="1000" b="1" dirty="0"/>
                <a:t>CECILIO J. FUENTES PEREZ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EM05095 </a:t>
              </a:r>
              <a:r>
                <a:rPr lang="es-MX" sz="1000" b="1" dirty="0"/>
                <a:t>EZEQUIEL RODRIGUEZ REYES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EM09540 </a:t>
              </a:r>
              <a:r>
                <a:rPr lang="es-MX" sz="1000" b="1" dirty="0"/>
                <a:t>MANUEL E. CAMARILLO FABELA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EM05970 </a:t>
              </a:r>
              <a:r>
                <a:rPr lang="es-MX" sz="1000" b="1" dirty="0"/>
                <a:t>JORGE A. REYES TOVAR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EM09547 </a:t>
              </a:r>
              <a:r>
                <a:rPr lang="es-MX" sz="1000" b="1" dirty="0"/>
                <a:t>HECTOR A. AGUILAR CASTILLO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EM09657 </a:t>
              </a:r>
              <a:r>
                <a:rPr lang="es-MX" sz="1000" b="1" dirty="0"/>
                <a:t>JESUS VIDAL DE LA ROSA REYES</a:t>
              </a:r>
            </a:p>
            <a:p>
              <a:r>
                <a:rPr lang="es-MX" sz="600" dirty="0" smtClean="0">
                  <a:solidFill>
                    <a:prstClr val="black"/>
                  </a:solidFill>
                </a:rPr>
                <a:t>EM08333 </a:t>
              </a:r>
              <a:r>
                <a:rPr lang="es-MX" sz="1000" b="1" dirty="0"/>
                <a:t>OMAR E. CABRERA ESPARZA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EM08336 </a:t>
              </a:r>
              <a:r>
                <a:rPr lang="es-MX" sz="1000" b="1" dirty="0"/>
                <a:t>IVAN LARA PUENTE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EM02278 </a:t>
              </a:r>
              <a:r>
                <a:rPr lang="es-MX" sz="1000" b="1" dirty="0"/>
                <a:t>ARMANDO CARRILLO SANCHEZ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EM06710 </a:t>
              </a:r>
              <a:r>
                <a:rPr lang="es-MX" sz="1000" b="1" dirty="0"/>
                <a:t>EDGAR NEFTALY GARCIA VALDEZ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EM06719 </a:t>
              </a:r>
              <a:r>
                <a:rPr lang="es-MX" sz="1000" b="1" dirty="0"/>
                <a:t>JUAN M. MELENDEZ VALERO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EM01360 </a:t>
              </a:r>
              <a:r>
                <a:rPr lang="es-MX" sz="1000" b="1" dirty="0"/>
                <a:t>RUBEN SANCHEZ SEGURA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EM07425 </a:t>
              </a:r>
              <a:r>
                <a:rPr lang="es-MX" sz="1000" b="1" dirty="0"/>
                <a:t>JOSE A. MARQUEZ ZACARIAS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EM09624 </a:t>
              </a:r>
              <a:r>
                <a:rPr lang="es-MX" sz="1000" b="1" dirty="0"/>
                <a:t>JOSE R. GAYTAN QUIROZ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EM00336 </a:t>
              </a:r>
              <a:r>
                <a:rPr lang="es-MX" sz="1000" b="1" dirty="0"/>
                <a:t>JUAN M. DE LA PAZ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EM05400 </a:t>
              </a:r>
              <a:r>
                <a:rPr lang="es-MX" sz="1000" b="1" dirty="0"/>
                <a:t>PEDRO R. DE LA CRUZ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EM09583 </a:t>
              </a:r>
              <a:r>
                <a:rPr lang="es-MX" sz="1000" b="1" dirty="0"/>
                <a:t>LUIS A. ROCHA BARRON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EM00263 </a:t>
              </a:r>
              <a:r>
                <a:rPr lang="es-MX" sz="1000" b="1" dirty="0"/>
                <a:t>LAZARO ARANDA CARRILLO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EM05005 </a:t>
              </a:r>
              <a:r>
                <a:rPr lang="es-MX" sz="1000" b="1" dirty="0"/>
                <a:t>OTONIEL FRANCO DE LA CRUZ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EM09433 </a:t>
              </a:r>
              <a:r>
                <a:rPr lang="es-MX" sz="1000" b="1" dirty="0"/>
                <a:t>JONATHAN I. RIOS HERNANDEZ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EM04653 </a:t>
              </a:r>
              <a:r>
                <a:rPr lang="es-MX" sz="1000" b="1" dirty="0"/>
                <a:t>AARON R. MELENDEZ MARTINEZ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EM01442 </a:t>
              </a:r>
              <a:r>
                <a:rPr lang="es-MX" sz="1000" b="1" dirty="0"/>
                <a:t>FRANCISCO VAZQUEZ SOLIS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EM07359 </a:t>
              </a:r>
              <a:r>
                <a:rPr lang="es-MX" sz="1000" b="1" dirty="0"/>
                <a:t>CARLOS E. LARA RAMOS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EM09542 </a:t>
              </a:r>
              <a:r>
                <a:rPr lang="es-MX" sz="1000" b="1" dirty="0"/>
                <a:t>OSCAR A. MARTINEZ EGUIA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EM08913 </a:t>
              </a:r>
              <a:r>
                <a:rPr lang="es-MX" sz="1000" b="1" dirty="0"/>
                <a:t>EDGAR U. IBARRA ARRIAGA</a:t>
              </a:r>
            </a:p>
            <a:p>
              <a:r>
                <a:rPr lang="es-MX" sz="600" dirty="0" smtClean="0">
                  <a:solidFill>
                    <a:prstClr val="black"/>
                  </a:solidFill>
                </a:rPr>
                <a:t>EM00285 </a:t>
              </a:r>
              <a:r>
                <a:rPr lang="es-MX" sz="1000" b="1" dirty="0"/>
                <a:t>JUAN M. DE LA CRUZ RODRIOGUEZ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EM00342 </a:t>
              </a:r>
              <a:r>
                <a:rPr lang="es-MX" sz="1000" b="1" dirty="0"/>
                <a:t>ROBERTO MATA MARTINEZ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EM03340 </a:t>
              </a:r>
              <a:r>
                <a:rPr lang="es-MX" sz="1000" b="1" dirty="0"/>
                <a:t>JOSE A. MARTINEZ </a:t>
              </a:r>
              <a:r>
                <a:rPr lang="es-MX" sz="1000" b="1" dirty="0" smtClean="0"/>
                <a:t>NAVARRETE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EM09726 </a:t>
              </a:r>
              <a:r>
                <a:rPr lang="es-MX" sz="1000" b="1" dirty="0"/>
                <a:t>ROGELIO HERNANDEZ </a:t>
              </a:r>
              <a:r>
                <a:rPr lang="es-MX" sz="1000" b="1" dirty="0" smtClean="0"/>
                <a:t>HDZ.</a:t>
              </a:r>
              <a:endParaRPr lang="es-MX" sz="1000" b="1" dirty="0"/>
            </a:p>
            <a:p>
              <a:r>
                <a:rPr lang="es-MX" sz="700" dirty="0">
                  <a:solidFill>
                    <a:prstClr val="black"/>
                  </a:solidFill>
                </a:rPr>
                <a:t>EM00747 </a:t>
              </a:r>
              <a:r>
                <a:rPr lang="es-MX" sz="1000" b="1" dirty="0"/>
                <a:t>JOSE E. ESTUPIÑAN TORRES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EM09706 </a:t>
              </a:r>
              <a:r>
                <a:rPr lang="es-MX" sz="1000" b="1" dirty="0"/>
                <a:t>RAUL F. GUERRA SANDOVAL 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EM07372 </a:t>
              </a:r>
              <a:r>
                <a:rPr lang="es-MX" sz="1000" b="1" dirty="0"/>
                <a:t>ALDO I. MELENDEZ MARTINEZ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EM09274 </a:t>
              </a:r>
              <a:r>
                <a:rPr lang="es-MX" sz="1000" b="1" dirty="0"/>
                <a:t>LEONARDO BELMARES VAZQUEZ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EM09669 </a:t>
              </a:r>
              <a:r>
                <a:rPr lang="es-MX" sz="1000" b="1" dirty="0"/>
                <a:t>JOSE G. RAMIREZ MEDINA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EM03417 </a:t>
              </a:r>
              <a:r>
                <a:rPr lang="es-MX" sz="900" b="1" dirty="0"/>
                <a:t>SILVERIO CABALLERO MONTEMAYOR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EM05525 </a:t>
              </a:r>
              <a:r>
                <a:rPr lang="es-MX" sz="1000" b="1" dirty="0"/>
                <a:t>MIGUEL D. CASTRO RAMOS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EM08947 </a:t>
              </a:r>
              <a:r>
                <a:rPr lang="es-MX" sz="1000" b="1" dirty="0"/>
                <a:t>CLAUDIO A. VAZQUEZ MARTINEZ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EM08551 </a:t>
              </a:r>
              <a:r>
                <a:rPr lang="es-MX" sz="1000" b="1" dirty="0"/>
                <a:t>CRUZ GRIMALDO VALDEZ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EM08949 </a:t>
              </a:r>
              <a:r>
                <a:rPr lang="es-MX" sz="1000" b="1" dirty="0"/>
                <a:t>EDUARDO H. GUAJARDO PEREZ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EM09749 </a:t>
              </a:r>
              <a:r>
                <a:rPr lang="es-MX" sz="1000" b="1" dirty="0"/>
                <a:t>JOSE ANGEL CORTEZ RODRGUEZ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EM09751 </a:t>
              </a:r>
              <a:r>
                <a:rPr lang="es-MX" sz="1000" b="1" dirty="0"/>
                <a:t>JUAN E. TORRES RUIZ </a:t>
              </a:r>
            </a:p>
            <a:p>
              <a:r>
                <a:rPr lang="es-MX" sz="700" dirty="0" smtClean="0">
                  <a:solidFill>
                    <a:prstClr val="black"/>
                  </a:solidFill>
                </a:rPr>
                <a:t>EM04049 </a:t>
              </a:r>
              <a:r>
                <a:rPr lang="es-MX" sz="1000" b="1" dirty="0"/>
                <a:t>JOSE L. RODRIGUEZ GUTIERREZ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EM04223 </a:t>
              </a:r>
              <a:r>
                <a:rPr lang="es-MX" sz="1000" b="1" dirty="0"/>
                <a:t>SERGIO </a:t>
              </a:r>
              <a:r>
                <a:rPr lang="es-MX" sz="1000" b="1" dirty="0" smtClean="0"/>
                <a:t>HERNANDEZ </a:t>
              </a:r>
              <a:r>
                <a:rPr lang="es-MX" sz="1000" b="1" dirty="0"/>
                <a:t>ESCOBEDO</a:t>
              </a:r>
            </a:p>
            <a:p>
              <a:r>
                <a:rPr lang="es-MX" sz="700" dirty="0" smtClean="0">
                  <a:solidFill>
                    <a:prstClr val="black"/>
                  </a:solidFill>
                </a:rPr>
                <a:t>EM09377 </a:t>
              </a:r>
              <a:r>
                <a:rPr lang="es-MX" sz="1000" b="1" dirty="0"/>
                <a:t>ASENCION PEREZ DELGADO</a:t>
              </a:r>
              <a:endParaRPr lang="es-MX" sz="700" dirty="0">
                <a:solidFill>
                  <a:prstClr val="black"/>
                </a:solidFill>
              </a:endParaRPr>
            </a:p>
            <a:p>
              <a:r>
                <a:rPr lang="es-MX" sz="700" dirty="0">
                  <a:solidFill>
                    <a:prstClr val="black"/>
                  </a:solidFill>
                </a:rPr>
                <a:t>EM08843 </a:t>
              </a:r>
              <a:r>
                <a:rPr lang="es-MX" sz="1000" b="1" dirty="0"/>
                <a:t>JUAN CORNELIO ROJAS LINARES</a:t>
              </a:r>
            </a:p>
            <a:p>
              <a:pPr lvl="0"/>
              <a:r>
                <a:rPr lang="es-MX" sz="700" dirty="0">
                  <a:solidFill>
                    <a:prstClr val="black"/>
                  </a:solidFill>
                </a:rPr>
                <a:t>EM03859 </a:t>
              </a:r>
              <a:r>
                <a:rPr lang="es-MX" sz="1000" b="1" dirty="0">
                  <a:solidFill>
                    <a:prstClr val="black"/>
                  </a:solidFill>
                </a:rPr>
                <a:t>ADOLFO GARZA </a:t>
              </a:r>
              <a:r>
                <a:rPr lang="es-MX" sz="1000" b="1" dirty="0" err="1">
                  <a:solidFill>
                    <a:prstClr val="black"/>
                  </a:solidFill>
                </a:rPr>
                <a:t>GARZA</a:t>
              </a:r>
              <a:endParaRPr lang="es-MX" sz="1000" b="1" dirty="0">
                <a:solidFill>
                  <a:prstClr val="black"/>
                </a:solidFill>
              </a:endParaRP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EM10021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JESUCITA GARCIA SAUCEDO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EM10036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YADIRA GABRIELA GARZA MOLINA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EM10038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MARGARITA LINCON RODRIGUEZ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EM10043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EDUARDO IBARRA DE LA CRUZ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EM10048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ANAYELY CAMARRILLO HDZ.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EM10080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DAVID GONZALEZ CARDENAS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EM10087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ORLANDO CONTRERAS FLORES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EM10099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JESUS RENTERIA RAMOS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EM10103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RAQUEL PEREZ CEDILLO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EM10105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SAN JUANA MENDEZ HERNANDEZ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EM10106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SERGIO GUERRERO GONZALEZ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EM10120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BENITO CASTAÑEDA RODRIGUEZ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EM10123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JESUS CUBILLO BUENO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EM10125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ADAN JIMENEZ GONZALEZ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EM10140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RAFAEL MELENDEZ RIOS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EM10173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FEDERICO ALDRETE SANCHEZ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EM10234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CESAR D. CASTILLO ZUÑIGA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EM10242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RAMIRO MATA MARTINEZ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EM07232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LUIS A. </a:t>
              </a:r>
              <a:r>
                <a:rPr lang="es-ES" sz="1000" b="1" dirty="0">
                  <a:solidFill>
                    <a:prstClr val="black"/>
                  </a:solidFill>
                </a:rPr>
                <a:t>MENCHACA MARTELL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lvl="0" defTabSz="400050">
                <a:spcBef>
                  <a:spcPct val="0"/>
                </a:spcBef>
              </a:pPr>
              <a:r>
                <a:rPr lang="es-ES" sz="700" dirty="0">
                  <a:solidFill>
                    <a:prstClr val="black"/>
                  </a:solidFill>
                </a:rPr>
                <a:t>EM04153</a:t>
              </a:r>
              <a:r>
                <a:rPr lang="es-ES" sz="900" dirty="0">
                  <a:solidFill>
                    <a:prstClr val="black"/>
                  </a:solidFill>
                </a:rPr>
                <a:t> </a:t>
              </a:r>
              <a:r>
                <a:rPr lang="es-ES" sz="1050" b="1" dirty="0">
                  <a:solidFill>
                    <a:prstClr val="black"/>
                  </a:solidFill>
                </a:rPr>
                <a:t>SALVADOR FIERRO RIVERA </a:t>
              </a:r>
              <a:endParaRPr lang="es-ES" sz="1050" b="1" dirty="0" smtClean="0">
                <a:solidFill>
                  <a:prstClr val="black"/>
                </a:solidFill>
              </a:endParaRP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EM10279</a:t>
              </a:r>
              <a:r>
                <a:rPr lang="es-ES" sz="900" dirty="0" smtClean="0">
                  <a:solidFill>
                    <a:prstClr val="black"/>
                  </a:solidFill>
                </a:rPr>
                <a:t> </a:t>
              </a:r>
              <a:r>
                <a:rPr lang="es-ES" sz="1050" b="1" dirty="0" smtClean="0">
                  <a:solidFill>
                    <a:prstClr val="black"/>
                  </a:solidFill>
                </a:rPr>
                <a:t>JESUS M. GAMEZ HERNANDEZ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EM10290</a:t>
              </a:r>
              <a:r>
                <a:rPr lang="es-ES" sz="900" dirty="0" smtClean="0">
                  <a:solidFill>
                    <a:prstClr val="black"/>
                  </a:solidFill>
                </a:rPr>
                <a:t> </a:t>
              </a:r>
              <a:r>
                <a:rPr lang="es-ES" sz="1050" b="1" dirty="0" smtClean="0">
                  <a:solidFill>
                    <a:prstClr val="black"/>
                  </a:solidFill>
                </a:rPr>
                <a:t>ROBERTO REGINO GELASIO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EM10293</a:t>
              </a:r>
              <a:r>
                <a:rPr lang="es-ES" sz="900" dirty="0" smtClean="0">
                  <a:solidFill>
                    <a:prstClr val="black"/>
                  </a:solidFill>
                </a:rPr>
                <a:t> </a:t>
              </a:r>
              <a:r>
                <a:rPr lang="es-ES" sz="1050" b="1" dirty="0" smtClean="0">
                  <a:solidFill>
                    <a:prstClr val="black"/>
                  </a:solidFill>
                </a:rPr>
                <a:t>MARIO MONTOYA </a:t>
              </a:r>
              <a:r>
                <a:rPr lang="es-ES" sz="1050" b="1" dirty="0" smtClean="0">
                  <a:solidFill>
                    <a:prstClr val="black"/>
                  </a:solidFill>
                </a:rPr>
                <a:t>CANTU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EM10299</a:t>
              </a:r>
              <a:r>
                <a:rPr lang="es-ES" sz="900" dirty="0" smtClean="0">
                  <a:solidFill>
                    <a:prstClr val="black"/>
                  </a:solidFill>
                </a:rPr>
                <a:t> </a:t>
              </a:r>
              <a:r>
                <a:rPr lang="es-ES" sz="1050" b="1" dirty="0" smtClean="0">
                  <a:solidFill>
                    <a:prstClr val="black"/>
                  </a:solidFill>
                </a:rPr>
                <a:t>JESUS G. BURUATO ESCOBAR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EM10305</a:t>
              </a:r>
              <a:r>
                <a:rPr lang="es-ES" sz="900" dirty="0" smtClean="0">
                  <a:solidFill>
                    <a:prstClr val="black"/>
                  </a:solidFill>
                </a:rPr>
                <a:t> </a:t>
              </a:r>
              <a:r>
                <a:rPr lang="es-ES" sz="1050" b="1" dirty="0" smtClean="0">
                  <a:solidFill>
                    <a:prstClr val="black"/>
                  </a:solidFill>
                </a:rPr>
                <a:t>GUADALUPE SOTO VAZQUEZ </a:t>
              </a:r>
              <a:endParaRPr lang="es-ES" sz="1050" b="1" dirty="0">
                <a:solidFill>
                  <a:prstClr val="black"/>
                </a:solidFill>
              </a:endParaRPr>
            </a:p>
            <a:p>
              <a:pPr lvl="0" algn="r" defTabSz="400050">
                <a:spcBef>
                  <a:spcPct val="0"/>
                </a:spcBef>
              </a:pPr>
              <a:endParaRPr lang="es-ES" sz="1000" b="1" dirty="0" smtClean="0">
                <a:solidFill>
                  <a:prstClr val="black"/>
                </a:solidFill>
              </a:endParaRPr>
            </a:p>
            <a:p>
              <a:pPr lvl="0"/>
              <a:endParaRPr lang="es-MX" sz="700" dirty="0" smtClean="0">
                <a:solidFill>
                  <a:prstClr val="black"/>
                </a:solidFill>
              </a:endParaRPr>
            </a:p>
            <a:p>
              <a:pPr lvl="0"/>
              <a:endParaRPr lang="es-MX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877172" y="7585326"/>
              <a:ext cx="4884330" cy="2411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Operadores, Ayudantes y Peones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5377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5" name="Conector recto 124"/>
          <p:cNvCxnSpPr/>
          <p:nvPr/>
        </p:nvCxnSpPr>
        <p:spPr>
          <a:xfrm>
            <a:off x="10690232" y="2411852"/>
            <a:ext cx="0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4" name="Conector recto 123"/>
          <p:cNvCxnSpPr/>
          <p:nvPr/>
        </p:nvCxnSpPr>
        <p:spPr>
          <a:xfrm>
            <a:off x="7540034" y="2412155"/>
            <a:ext cx="0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3" name="Conector recto 122"/>
          <p:cNvCxnSpPr/>
          <p:nvPr/>
        </p:nvCxnSpPr>
        <p:spPr>
          <a:xfrm>
            <a:off x="4655397" y="2414641"/>
            <a:ext cx="0" cy="7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2" name="Conector recto 121"/>
          <p:cNvCxnSpPr/>
          <p:nvPr/>
        </p:nvCxnSpPr>
        <p:spPr>
          <a:xfrm>
            <a:off x="1523491" y="2411852"/>
            <a:ext cx="0" cy="136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8" name="Conector recto 67"/>
          <p:cNvCxnSpPr/>
          <p:nvPr/>
        </p:nvCxnSpPr>
        <p:spPr>
          <a:xfrm flipH="1">
            <a:off x="1533765" y="2411852"/>
            <a:ext cx="914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LIMPIEZA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ÁREA DE CONTENEDORES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87962" y="1419601"/>
            <a:ext cx="76" cy="26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6088614" y="1984518"/>
            <a:ext cx="230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6" name="Grupo 5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32626" y="177950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HORTENCIA O. CÁRDENAS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EM07702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1" name="Grupo 10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09905" y="1263155"/>
            <a:ext cx="2340000" cy="389165"/>
            <a:chOff x="5016000" y="1040449"/>
            <a:chExt cx="2157939" cy="615227"/>
          </a:xfrm>
        </p:grpSpPr>
        <p:sp>
          <p:nvSpPr>
            <p:cNvPr id="102" name="Rectángulo 10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JIMÉNEZ SORIANO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3" name="Rectángulo 10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4" name="Grupo 10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26967" y="270945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5" name="Rectángulo 10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REYNALDO URIBE MUÑOZ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6" name="Rectángulo 10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EM08427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Contenedores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0" name="Grupo 10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53209" y="2709039"/>
            <a:ext cx="1980000" cy="852150"/>
            <a:chOff x="5016000" y="1040445"/>
            <a:chExt cx="2157939" cy="1347158"/>
          </a:xfrm>
          <a:solidFill>
            <a:schemeClr val="bg1"/>
          </a:solidFill>
        </p:grpSpPr>
        <p:sp>
          <p:nvSpPr>
            <p:cNvPr id="111" name="Rectángulo 11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5"/>
              <a:ext cx="2157939" cy="114101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EM09863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ALONDRA M. RAMÍREZ IBARRA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EM10037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MARIA M. QUIÑONES AGUILAR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EM10046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FATIMA SOTO GARCIA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2" name="Rectángulo 11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15310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3" name="Grupo 11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703142" y="271574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14" name="Rectángulo 11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DE DIOS GARCÍA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5" name="Rectángulo 11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EM09245</a:t>
              </a:r>
              <a:r>
                <a:rPr lang="es-ES" sz="800" dirty="0" smtClean="0">
                  <a:solidFill>
                    <a:prstClr val="black"/>
                  </a:solidFill>
                </a:rPr>
                <a:t> Relleno Sanitario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6" name="Grupo 1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31290" y="3670663"/>
            <a:ext cx="1980000" cy="2089818"/>
            <a:chOff x="5016000" y="2398785"/>
            <a:chExt cx="2157939" cy="3303773"/>
          </a:xfrm>
          <a:solidFill>
            <a:schemeClr val="bg1"/>
          </a:solidFill>
        </p:grpSpPr>
        <p:sp>
          <p:nvSpPr>
            <p:cNvPr id="117" name="Rectángulo 1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98785"/>
              <a:ext cx="2157939" cy="318652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EM03187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SAN JUAN DE DIOS LARA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VQZ.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EM06035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JESUS MARTINEZ DE LA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PAZ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EM06383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JESUS </a:t>
              </a:r>
              <a:r>
                <a:rPr lang="es-ES_tradnl" sz="1000" b="1" dirty="0">
                  <a:solidFill>
                    <a:schemeClr val="tx1"/>
                  </a:solidFill>
                </a:rPr>
                <a:t>VASQUEZ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RODRIGUEZ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EM07539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JOAQUIN PEÑA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TORRES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EM09229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JUAN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D. </a:t>
              </a:r>
              <a:r>
                <a:rPr lang="es-ES_tradnl" sz="1000" b="1" dirty="0">
                  <a:solidFill>
                    <a:schemeClr val="tx1"/>
                  </a:solidFill>
                </a:rPr>
                <a:t>HARO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MALDONADO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EM09442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JOEL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A. </a:t>
              </a:r>
              <a:r>
                <a:rPr lang="es-ES_tradnl" sz="1000" b="1" dirty="0">
                  <a:solidFill>
                    <a:schemeClr val="tx1"/>
                  </a:solidFill>
                </a:rPr>
                <a:t>CASTRO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MARTINEZ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 smtClean="0">
                  <a:solidFill>
                    <a:schemeClr val="tx1"/>
                  </a:solidFill>
                </a:rPr>
                <a:t>EM09602</a:t>
              </a:r>
              <a:r>
                <a:rPr lang="es-ES_tradnl" sz="700" b="1" dirty="0" smtClean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JUAN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P. </a:t>
              </a:r>
              <a:r>
                <a:rPr lang="es-ES_tradnl" sz="1000" b="1" dirty="0">
                  <a:solidFill>
                    <a:schemeClr val="tx1"/>
                  </a:solidFill>
                </a:rPr>
                <a:t>HUITRON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ZAPATA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EM09603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VICENTE </a:t>
              </a:r>
              <a:r>
                <a:rPr lang="es-ES_tradnl" sz="1000" b="1" dirty="0">
                  <a:solidFill>
                    <a:schemeClr val="tx1"/>
                  </a:solidFill>
                </a:rPr>
                <a:t>DUQUE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RODRIGUEZ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EM09707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FELIPE DE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J. </a:t>
              </a:r>
              <a:r>
                <a:rPr lang="es-ES_tradnl" sz="1000" b="1" dirty="0">
                  <a:solidFill>
                    <a:schemeClr val="tx1"/>
                  </a:solidFill>
                </a:rPr>
                <a:t>AMADOR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GARCIA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EM09715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JUAN LUIS VALDEZ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CASTILLO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 smtClean="0">
                  <a:solidFill>
                    <a:schemeClr val="tx1"/>
                  </a:solidFill>
                </a:rPr>
                <a:t>EM09926</a:t>
              </a:r>
              <a:r>
                <a:rPr lang="es-ES_tradnl" sz="700" b="1" dirty="0" smtClean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ARTURO </a:t>
              </a:r>
              <a:r>
                <a:rPr lang="es-ES_tradnl" sz="1000" b="1" dirty="0">
                  <a:solidFill>
                    <a:srgbClr val="000000"/>
                  </a:solidFill>
                </a:rPr>
                <a:t>JIMENEZ </a:t>
              </a:r>
              <a:r>
                <a:rPr lang="es-ES_tradnl" sz="1000" b="1" dirty="0" smtClean="0">
                  <a:solidFill>
                    <a:srgbClr val="000000"/>
                  </a:solidFill>
                </a:rPr>
                <a:t>CALLEROS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EM10149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LAZARO GUERRA ESTRADA</a:t>
              </a:r>
              <a:endParaRPr lang="es-ES_tradnl" sz="1000" b="1" dirty="0">
                <a:solidFill>
                  <a:srgbClr val="000000"/>
                </a:solidFill>
              </a:endParaRPr>
            </a:p>
          </p:txBody>
        </p:sp>
        <p:sp>
          <p:nvSpPr>
            <p:cNvPr id="118" name="Rectángulo 1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546805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Operadores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9" name="Grupo 11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673613" y="2703143"/>
            <a:ext cx="1980000" cy="591225"/>
            <a:chOff x="5016000" y="4767896"/>
            <a:chExt cx="2157939" cy="934662"/>
          </a:xfrm>
          <a:solidFill>
            <a:schemeClr val="bg1"/>
          </a:solidFill>
        </p:grpSpPr>
        <p:sp>
          <p:nvSpPr>
            <p:cNvPr id="120" name="Rectángulo 11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4767896"/>
              <a:ext cx="2157939" cy="81741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MX" sz="700" dirty="0">
                  <a:solidFill>
                    <a:schemeClr val="tx1"/>
                  </a:solidFill>
                </a:rPr>
                <a:t>EM08108</a:t>
              </a:r>
              <a:r>
                <a:rPr lang="es-MX" sz="1000" b="1" dirty="0">
                  <a:solidFill>
                    <a:prstClr val="black"/>
                  </a:solidFill>
                </a:rPr>
                <a:t> MANUEL MARTINEZ GAYTAN</a:t>
              </a: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ES" sz="700" dirty="0" smtClean="0">
                  <a:solidFill>
                    <a:schemeClr val="tx1"/>
                  </a:solidFill>
                </a:rPr>
                <a:t>EM09383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>
                  <a:solidFill>
                    <a:prstClr val="black"/>
                  </a:solidFill>
                </a:rPr>
                <a:t>JOSE E. MORALES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CAMPOS	</a:t>
              </a:r>
            </a:p>
          </p:txBody>
        </p:sp>
        <p:sp>
          <p:nvSpPr>
            <p:cNvPr id="121" name="Rectángulo 12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546805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Operadores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9" name="Conector recto 38"/>
          <p:cNvCxnSpPr/>
          <p:nvPr/>
        </p:nvCxnSpPr>
        <p:spPr>
          <a:xfrm>
            <a:off x="9207045" y="2414901"/>
            <a:ext cx="0" cy="16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229745" y="3805248"/>
            <a:ext cx="1980000" cy="1125766"/>
            <a:chOff x="5016000" y="1080601"/>
            <a:chExt cx="2157939" cy="1779712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80601"/>
              <a:ext cx="2157939" cy="168524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>
                  <a:solidFill>
                    <a:prstClr val="black"/>
                  </a:solidFill>
                </a:rPr>
                <a:t>EM00505 </a:t>
              </a:r>
              <a:r>
                <a:rPr lang="es-ES" sz="1000" b="1" dirty="0" smtClean="0"/>
                <a:t>SAMUEL </a:t>
              </a:r>
              <a:r>
                <a:rPr lang="es-ES" sz="1000" b="1" dirty="0"/>
                <a:t>CARDOZA </a:t>
              </a:r>
              <a:r>
                <a:rPr lang="es-ES" sz="1000" b="1" dirty="0" smtClean="0"/>
                <a:t>VILLANUEVA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EM00754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>
                  <a:solidFill>
                    <a:prstClr val="black"/>
                  </a:solidFill>
                </a:rPr>
                <a:t>JOSÉ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GARCÍA CORREA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EM01989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>
                  <a:solidFill>
                    <a:prstClr val="black"/>
                  </a:solidFill>
                </a:rPr>
                <a:t>JOSÉ R. CÓRDOVA SUAREZ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EM08873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>
                  <a:solidFill>
                    <a:prstClr val="black"/>
                  </a:solidFill>
                </a:rPr>
                <a:t>PABLO VALDEZ MORENO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625815"/>
              <a:ext cx="2157939" cy="23449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1" name="Grupo 4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89905" y="3998184"/>
            <a:ext cx="1980000" cy="591225"/>
            <a:chOff x="5016000" y="4767896"/>
            <a:chExt cx="2157939" cy="934662"/>
          </a:xfrm>
          <a:solidFill>
            <a:schemeClr val="bg1"/>
          </a:solidFill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4767896"/>
              <a:ext cx="2157939" cy="81741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MX" sz="700" dirty="0" smtClean="0">
                  <a:solidFill>
                    <a:schemeClr val="tx1"/>
                  </a:solidFill>
                </a:rPr>
                <a:t>EM10301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 CYNTHIA DE SANTOS CAMPOS </a:t>
              </a:r>
              <a:endParaRPr lang="es-MX" sz="900" b="1" dirty="0">
                <a:solidFill>
                  <a:prstClr val="black"/>
                </a:solidFill>
              </a:endParaRP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ES" sz="700" dirty="0" smtClean="0">
                  <a:solidFill>
                    <a:schemeClr val="tx1"/>
                  </a:solidFill>
                </a:rPr>
                <a:t>EM10302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ANDREA MARTINEZ MTZ.</a:t>
              </a:r>
              <a:endParaRPr lang="es-ES" sz="1000" b="1" dirty="0" smtClean="0">
                <a:solidFill>
                  <a:prstClr val="black"/>
                </a:solidFill>
              </a:endParaRP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546805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Cocineras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70596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9" name="Conector recto 48"/>
          <p:cNvCxnSpPr/>
          <p:nvPr/>
        </p:nvCxnSpPr>
        <p:spPr>
          <a:xfrm>
            <a:off x="8469307" y="3687087"/>
            <a:ext cx="0" cy="10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3624237" y="3687087"/>
            <a:ext cx="0" cy="10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5" name="Conector recto 124"/>
          <p:cNvCxnSpPr/>
          <p:nvPr/>
        </p:nvCxnSpPr>
        <p:spPr>
          <a:xfrm>
            <a:off x="10690232" y="2643087"/>
            <a:ext cx="0" cy="10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2" name="Conector recto 121"/>
          <p:cNvCxnSpPr/>
          <p:nvPr/>
        </p:nvCxnSpPr>
        <p:spPr>
          <a:xfrm>
            <a:off x="1523491" y="2643087"/>
            <a:ext cx="0" cy="10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8" name="Conector recto 67"/>
          <p:cNvCxnSpPr/>
          <p:nvPr/>
        </p:nvCxnSpPr>
        <p:spPr>
          <a:xfrm flipH="1">
            <a:off x="1514715" y="2643087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LIMPIEZA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ÁREA DE CUADRILLAS 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8548" y="1419601"/>
            <a:ext cx="0" cy="12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04" name="Grupo 10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5765" y="189907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5" name="Rectángulo 10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MIRIAM V. CORTINAS RODRIGUEZ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6" name="Rectángulo 10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EM09930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7" name="Grupo 10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41539" y="294509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8" name="Rectángulo 10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LUIS M. CRISTAN MONRREAL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9" name="Rectángulo 10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EM09264</a:t>
              </a:r>
              <a:r>
                <a:rPr lang="es-ES" sz="800" dirty="0" smtClean="0">
                  <a:solidFill>
                    <a:prstClr val="black"/>
                  </a:solidFill>
                </a:rPr>
                <a:t> Apoyo Supervisión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3" name="Grupo 11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703142" y="294698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14" name="Rectángulo 11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G. GARCÍA ALVARADO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5" name="Rectángulo 11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EM7817</a:t>
              </a:r>
              <a:r>
                <a:rPr lang="es-ES" sz="800" dirty="0" smtClean="0">
                  <a:solidFill>
                    <a:prstClr val="black"/>
                  </a:solidFill>
                </a:rPr>
                <a:t> Apoyo Supervisión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649" y="1276770"/>
            <a:ext cx="234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FERMÍN MONRREAL FLORES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EM06896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3" name="Conector recto 32"/>
          <p:cNvCxnSpPr/>
          <p:nvPr/>
        </p:nvCxnSpPr>
        <p:spPr>
          <a:xfrm flipH="1">
            <a:off x="1523491" y="3691281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4" name="Grupo 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640126" y="4142425"/>
            <a:ext cx="1980000" cy="880807"/>
            <a:chOff x="5016000" y="3657622"/>
            <a:chExt cx="2157939" cy="1392460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3657622"/>
              <a:ext cx="2157939" cy="127110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fontAlgn="ctr"/>
              <a:r>
                <a:rPr lang="es-ES_tradnl" sz="600" dirty="0" smtClean="0">
                  <a:solidFill>
                    <a:prstClr val="black"/>
                  </a:solidFill>
                </a:rPr>
                <a:t>EM08098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FELIPE R. ZAMORA LEDEZMA </a:t>
              </a:r>
            </a:p>
            <a:p>
              <a:pPr lvl="0" fontAlgn="ctr"/>
              <a:r>
                <a:rPr lang="es-ES_tradnl" sz="600" dirty="0" smtClean="0">
                  <a:solidFill>
                    <a:prstClr val="black"/>
                  </a:solidFill>
                </a:rPr>
                <a:t>EM08837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DANIEL LARA VEGA </a:t>
              </a:r>
            </a:p>
            <a:p>
              <a:pPr lvl="0" fontAlgn="ctr"/>
              <a:r>
                <a:rPr lang="es-ES_tradnl" sz="600" dirty="0" smtClean="0">
                  <a:solidFill>
                    <a:prstClr val="black"/>
                  </a:solidFill>
                </a:rPr>
                <a:t>EM08986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MAURO OYUELA ESPARZA </a:t>
              </a:r>
            </a:p>
            <a:p>
              <a:pPr lvl="0" fontAlgn="ctr"/>
              <a:r>
                <a:rPr lang="es-ES_tradnl" sz="600" dirty="0" smtClean="0">
                  <a:solidFill>
                    <a:prstClr val="black"/>
                  </a:solidFill>
                </a:rPr>
                <a:t>EM08292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ANDRÉS E. TOVAR SANDOVAL 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481558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Cuadrillas Bulevares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5" name="Grupo 4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239491" y="4147445"/>
            <a:ext cx="4464000" cy="2003431"/>
            <a:chOff x="5016000" y="1099789"/>
            <a:chExt cx="4466242" cy="4602769"/>
          </a:xfrm>
          <a:solidFill>
            <a:schemeClr val="bg1"/>
          </a:solidFill>
        </p:grpSpPr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99789"/>
              <a:ext cx="4462890" cy="448551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2" spcCol="1270" rtlCol="0" anchor="ctr" anchorCtr="0">
              <a:noAutofit/>
              <a:flatTx/>
            </a:bodyPr>
            <a:lstStyle/>
            <a:p>
              <a:pPr lvl="0" fontAlgn="ctr"/>
              <a:r>
                <a:rPr lang="es-ES_tradnl" sz="700" dirty="0" smtClean="0">
                  <a:solidFill>
                    <a:schemeClr val="tx1"/>
                  </a:solidFill>
                </a:rPr>
                <a:t>EM00319</a:t>
              </a:r>
              <a:r>
                <a:rPr lang="es-ES_tradnl" sz="700" b="1" dirty="0" smtClean="0">
                  <a:solidFill>
                    <a:schemeClr val="tx1"/>
                  </a:solidFill>
                </a:rPr>
                <a:t>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SATURNINO HDZ. DÍAZ DE LEÓN</a:t>
              </a:r>
              <a:endParaRPr lang="es-ES_tradnl" sz="900" b="1" dirty="0" smtClean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EM08739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LEONEL JUÁREZ GARCÍA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EM03794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EDUARDO HDZ. DÍAZ DE LEÓN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EM06269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JUANA G. ZAMORA CABELLO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EM04305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ARTURO PORRAS GUZMÁN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EM07024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VALENTÍN VILLA GAYTÁN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EM00353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ERNESTO OROZCO GARCÍA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EM09680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DÁMASO SIAS PÉREZ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EM03378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ROSA I. MERAZ CORTEZ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EM03979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JOSÉ L. RODRÍGUEZ GUZMÁN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EM07272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JESÚS VILLA REYES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EM08909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WIDMARK RIVERA HERNÁNDEZ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EM09286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JESÚS A. VALERO HERNÁNDEZ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EM04684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FIDENCIO PICAZO GARCÍA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EM09396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TOMAS SÁNCHEZ GARANZUAY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EM09653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ENRIQUE PINALES FLORES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EM09681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900" b="1" dirty="0" smtClean="0">
                  <a:solidFill>
                    <a:prstClr val="black"/>
                  </a:solidFill>
                </a:rPr>
                <a:t>BERNARDINO SÁNCHEZ DE SANTIAGO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EM09270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NEMECIO RODRIGUEZ GONZALEZ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EM09621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RICARDO A. SANDOVAL OROZCO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EM09748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JORGE I. MUÑIZ FIGUEROA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EM05031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URBANO G. LUMBRERAS MIRELES </a:t>
              </a:r>
              <a:endParaRPr lang="es-ES_tradnl" sz="900" b="1" dirty="0">
                <a:solidFill>
                  <a:prstClr val="black"/>
                </a:solidFill>
              </a:endParaRPr>
            </a:p>
          </p:txBody>
        </p:sp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5468058"/>
              <a:ext cx="4466242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Cuadrilla Barrido a Mano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274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INTENDENCIA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699" y="1409327"/>
            <a:ext cx="76" cy="42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4665724" y="2168784"/>
            <a:ext cx="28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860" y="1268635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GERARDO FLORES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EM05614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155724" y="2616899"/>
            <a:ext cx="9900000" cy="3763099"/>
            <a:chOff x="4877172" y="1194490"/>
            <a:chExt cx="4884330" cy="5423044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877172" y="1194490"/>
              <a:ext cx="4879621" cy="527744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4" spcCol="1270" rtlCol="0" anchor="ctr" anchorCtr="0">
              <a:noAutofit/>
              <a:flatTx/>
            </a:bodyPr>
            <a:lstStyle/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EM04986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ANDREA DE LA GARZA BRISEÑO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EM06546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ANGELES 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I.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MERAZ CORTEZ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EM02950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SAN JUANITA IBARRA SILVA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EM07378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ROSARIO VALDEZ TERRAZAS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EM04340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SONIA BRISEÑO SOLIS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EM07377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BRENDA RMZ. MEDINA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EM06359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OLGA A. ESQUIVEL LARA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EM04326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GPE. PECINA SOLIS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EM04158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SILVIA E. GTZ. GONZALEZ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EM05423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DIANA 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P.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GARCIA DOMINGUEZ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EM07720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SILVIA P. GOMEZ MORALES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EM05446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LUCIA GPE. JIMENEZ PINEDA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EM06364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MARTHA C. MTZ. ESQUIVEL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EM05159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EVA L. MTZ. HERNANDEZ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EM06742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ROSA L. VILLA BARAJAS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EM06182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950" b="1" dirty="0">
                  <a:solidFill>
                    <a:schemeClr val="tx1"/>
                  </a:solidFill>
                  <a:cs typeface="Arial" panose="020B0604020202020204" pitchFamily="34" charset="0"/>
                </a:rPr>
                <a:t>JUANA </a:t>
              </a:r>
              <a:r>
                <a:rPr lang="es-MX" sz="95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ALMENDAREZ MAGANA</a:t>
              </a:r>
              <a:endParaRPr lang="es-MX" sz="950" b="1" dirty="0">
                <a:solidFill>
                  <a:schemeClr val="tx1"/>
                </a:solidFill>
                <a:cs typeface="Arial" panose="020B0604020202020204" pitchFamily="34" charset="0"/>
              </a:endParaRP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EM05250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MAGDALENA LLANAS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EM06304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ROSA MA. MTZ. TORRES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EM05097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JUANITA CASTRO SIFUENTES 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EM05344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DE LOURDES REYES   ACOSTA 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EM06717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EUGENIA 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RIVERA QUINTERO </a:t>
              </a:r>
              <a:endParaRPr lang="es-MX" sz="1000" b="1" dirty="0">
                <a:solidFill>
                  <a:schemeClr val="tx1"/>
                </a:solidFill>
                <a:cs typeface="Arial" panose="020B0604020202020204" pitchFamily="34" charset="0"/>
              </a:endParaRP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EM04281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ANA MA. REYES MENDOZA</a:t>
              </a:r>
            </a:p>
            <a:p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EM08675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BLANCA CECILIA MARTINEZ HDZ.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EM05323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DEYANIRA E. HERNANDEZ RDZ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.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EM06788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JUANA M. CELAYA MENDOZA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EM07715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ROSA M. LUNA TOVAR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EM08453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CLAUDIA TREVIÑO DE LEON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EM08317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JUANITA G. ALONSO ORTIZ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EM08514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FLOR E. MELENDEZ VALERO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EM08554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IRMA Y. GARCIA DOMINGUEZ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EM08838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JULIO C. RODRIGUEZ DE LA ROSA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EM04956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ROSA ELDA GARCIA SAUCEDO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EM05192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EDNA Y.DEL RIO VALDEZ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EM08811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ELSA LORENA LARA LIMON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EM08812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ARLENE L. BERLANGA ALVARADO 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EM09267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CINTHIYA CORONADO MONA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EM07547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ZULEMA GPE. ZACARIAS SANCHEZ 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EM07283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JORGE ZAMONSETT VALDEZ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EM08881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 R. COLUINGA DE LA FUENTE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EM05317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SONIA NAJERA CASTAÑEDA.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EM08871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YOLANDA TORRES MUÑIZ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EM06991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 A. VIDALES LUNA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EM08958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JAVIER A. TAPIA DIAZ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EM08957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ADRIANA L. ARROYO BALLESTEROS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EM08960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VAENSSA M. PEREZ CORTEZ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EM08970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SUSANA E. RIOS HERNANDEZ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EM09268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ROSA A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. DIAZ CARRANZA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EM08061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RICARDO CAMPOS RODRIGUEZ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EM07555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RAUL CARRILLO SERVANTES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EM09394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ROLSABA A. PEREZ CORTEZ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EM04900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ANTONIETA HDZ. DIAZ DE LEON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EM07419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JUANITA DE LA CERDA MARTINEZ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EM07556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NORMA A. RODRIGUEZ GARCIA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EM07900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SARA VALADEZ ROSALES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EM08226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FRANCISCA RIOS OLVEDA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EM08552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JULIA M. CARREON RAMIREZ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EM08998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MAGDALENA CASTILLO FLORES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EM09410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NORMA E. RANGEL AGUILAR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EM09240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CESAR H. BARBOZA FLORES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EM09456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JUANITA L. SEGURA CAMPOS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EM09649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ROSA I. MENDEZ HERNANDEZ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EM09650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ADAYSELA J. CARREON RAMIREZ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EM09671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KARINA S. GALLEGOS RIVERA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EM09683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ADRIANA GPE. GARCIA SOLAR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EM09721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LIDIA VALDEZ  MORENO 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EM09684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MA.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DEL CARMEN DIAZ CARRANZA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EM09629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CLAUDIA I. CORTEZ RAMIREZ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EM09648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KARLA MA. MONITA SANCHEZ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EM00698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DEL CARMEN VAZQUEZ ALVARADO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EM07574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ALICIA DE JESUS TREVIÑO VILLA 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EM03901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LUDIVINA </a:t>
              </a:r>
              <a:r>
                <a:rPr lang="es-MX" sz="1000" b="1" dirty="0">
                  <a:solidFill>
                    <a:prstClr val="black"/>
                  </a:solidFill>
                  <a:cs typeface="Arial" panose="020B0604020202020204" pitchFamily="34" charset="0"/>
                </a:rPr>
                <a:t>MORENO DE LA CRUZ </a:t>
              </a:r>
              <a:endParaRPr lang="es-MX" sz="1000" b="1" dirty="0" smtClean="0">
                <a:solidFill>
                  <a:prstClr val="black"/>
                </a:solidFill>
                <a:cs typeface="Arial" panose="020B0604020202020204" pitchFamily="34" charset="0"/>
              </a:endParaRP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EM10009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JUAN GERARDO MORAN MARTINEZ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EM10062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FLOR A. MARTINEZ HERNANDEZ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EM10064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ALEJANDRA RAMOS HERNANDEZ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EM10069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SAYRA E. PEREZ MENDOZA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EM10134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FIDENCIO RODRIGUEZ DOMINGUEZ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EM10135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NESTOR CABIALES CAMPOS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EM10139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ISAAC ZAMORA GARCIA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EM10148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ZORAIDA RIOS ZAMORA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EM10150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EVA P. MARTINEZ DIAZ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EM10158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ELVIRA RODRIGUEZ IBARRA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EM10169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CRISTINA SALAZAR DE LA CRUZ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EM10170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HERIBERTO SANCHEZ FABELA </a:t>
              </a:r>
              <a:endParaRPr lang="es-MX" sz="1000" b="1" dirty="0">
                <a:solidFill>
                  <a:prstClr val="black"/>
                </a:solidFill>
                <a:cs typeface="Arial" panose="020B0604020202020204" pitchFamily="34" charset="0"/>
              </a:endParaRP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EM10171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ANAHI SILLAS REYES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EM10176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MARICELA GARCIA VARGAS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EM10182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MARIA MARTINA BARAJAS PIÑA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EM10208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LILIANA GARCIA MEDELLIN </a:t>
              </a:r>
            </a:p>
            <a:p>
              <a:r>
                <a:rPr lang="es-ES" sz="600" dirty="0">
                  <a:solidFill>
                    <a:prstClr val="black"/>
                  </a:solidFill>
                </a:rPr>
                <a:t>EM07009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>
                  <a:solidFill>
                    <a:prstClr val="black"/>
                  </a:solidFill>
                </a:rPr>
                <a:t>JESÚS PADILLA MENCHACA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r>
                <a:rPr lang="es-ES" sz="600" dirty="0" smtClean="0">
                  <a:solidFill>
                    <a:prstClr val="black"/>
                  </a:solidFill>
                </a:rPr>
                <a:t>EM10292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YULIANA MARTINEZ GARCIA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r>
                <a:rPr lang="es-ES" sz="600" dirty="0" smtClean="0">
                  <a:solidFill>
                    <a:prstClr val="black"/>
                  </a:solidFill>
                </a:rPr>
                <a:t>EM10303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MARIANDY JIMENEZ REGINO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877172" y="6376380"/>
              <a:ext cx="4884330" cy="2411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Intendentes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674975" y="198614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SILVIA PALAFOX PONCE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EM06957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45724" y="198674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GPE. TAPIA VILLARREAL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EM03585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8337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onector recto 24"/>
          <p:cNvCxnSpPr/>
          <p:nvPr/>
        </p:nvCxnSpPr>
        <p:spPr>
          <a:xfrm>
            <a:off x="9691860" y="2129863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4" name="Conector recto 23"/>
          <p:cNvCxnSpPr/>
          <p:nvPr/>
        </p:nvCxnSpPr>
        <p:spPr>
          <a:xfrm>
            <a:off x="2499832" y="2120844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FOMENTO ECONÓMICO 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>
            <a:endCxn id="43" idx="0"/>
          </p:cNvCxnSpPr>
          <p:nvPr/>
        </p:nvCxnSpPr>
        <p:spPr>
          <a:xfrm>
            <a:off x="6090778" y="1409335"/>
            <a:ext cx="0" cy="14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8846" y="1280661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LUIS GARZA DE LA FUENTE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EM08436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Fomento Económico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Grupo 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7139" y="247635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D. GALINDO MONTEMAYOR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EM09999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4" name="Grupo 1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8357" y="247635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ERIKA I. GONZALEZ GALAVIZ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EM10167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8" name="Grupo 1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13217" y="247635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/>
                <a:t>BLANCA BRIONES RODRIGUEZ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EM09990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6" name="Conector recto 25"/>
          <p:cNvCxnSpPr/>
          <p:nvPr/>
        </p:nvCxnSpPr>
        <p:spPr>
          <a:xfrm flipH="1">
            <a:off x="2489569" y="2132138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445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6" name="Conector recto 45"/>
          <p:cNvCxnSpPr/>
          <p:nvPr/>
        </p:nvCxnSpPr>
        <p:spPr>
          <a:xfrm>
            <a:off x="10499051" y="1269671"/>
            <a:ext cx="0" cy="37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5" name="Conector recto 44"/>
          <p:cNvCxnSpPr/>
          <p:nvPr/>
        </p:nvCxnSpPr>
        <p:spPr>
          <a:xfrm>
            <a:off x="7597956" y="1276420"/>
            <a:ext cx="0" cy="38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4" name="Conector recto 43"/>
          <p:cNvCxnSpPr/>
          <p:nvPr/>
        </p:nvCxnSpPr>
        <p:spPr>
          <a:xfrm>
            <a:off x="4743947" y="1276428"/>
            <a:ext cx="0" cy="39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3" name="Conector recto 42"/>
          <p:cNvCxnSpPr/>
          <p:nvPr/>
        </p:nvCxnSpPr>
        <p:spPr>
          <a:xfrm>
            <a:off x="1679905" y="1276420"/>
            <a:ext cx="0" cy="44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RAMOS DIVERSOS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94211" y="165728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MARICELA DE LEÓN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EM08527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" name="Grupo 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00001" y="252511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CRISTINA MIREYA ARAUZA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" name="Grupo 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515501" y="165728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ALAN F. GUTIERREZ MALDONADO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EM10002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3" name="Grupo 1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94211" y="33182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DE DIOS HERNANDEZ PEÑA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62069" y="165861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SANTIAGO BERNAL ESCOBEDO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" name="Grupo 1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62715" y="252554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LETICIA MONROY ZAVALA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2" name="Grupo 2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60119" y="332157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VERONICA HERNANDEZ AMAYA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638785" y="166180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SAN JUANA MARTINEZ RAMIREZ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EM09992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8" name="Grupo 2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638785" y="252282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LIZBETH ANDREA VALDEZ RAMOS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EM09995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1" name="Grupo 3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638785" y="33182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LEOS RODRIGUEZ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EM09996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" name="Grupo 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515501" y="33182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MAGALY ZAVALA GONZALEZ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EM10015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7" name="Grupo 3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505411" y="252325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ARTURO MARTINEZ DELGADO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EM10003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7" name="Conector recto 46"/>
          <p:cNvCxnSpPr/>
          <p:nvPr/>
        </p:nvCxnSpPr>
        <p:spPr>
          <a:xfrm flipH="1">
            <a:off x="1679911" y="1271836"/>
            <a:ext cx="88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6" name="Grupo 6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636835" y="413906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ARNOLDO GOMEZ GUZMAN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EM10044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9" name="Grupo 6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515501" y="414528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MARIA C. GONZALEZ CASTELLANOS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96483" y="414391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ROSAURA TOBIAS GAYTAN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EM10054 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615640" y="488081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EDGAR RAMIRO PRUNEDA SIERRA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EM10081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4" name="Grupo 8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62069" y="488081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RUTH SILLAS VAZQUEZ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6" name="Rectángulo 8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EM10124 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98658" y="487910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MARIA RAMOS GONZALEZ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EM08620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7" name="Grupo 8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517968" y="487856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MARTHA MARTINEZ DIAZ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9" name="Rectángulo 8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EM08801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0" name="Grupo 8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96412" y="559628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1" name="Rectángulo 9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SONIA P. ORTEGA ORTEGA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2" name="Rectángulo 9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EM09419 </a:t>
              </a:r>
              <a:r>
                <a:rPr lang="es-ES" sz="800" dirty="0" smtClean="0">
                  <a:solidFill>
                    <a:prstClr val="black"/>
                  </a:solidFill>
                </a:rPr>
                <a:t>Ayudante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3" name="Grupo 9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62069" y="411761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4" name="Rectángulo 9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ELADIO LOPEZ RAMOS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5" name="Rectángulo 9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EM10268 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42344703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0" name="Conector recto 89"/>
          <p:cNvCxnSpPr/>
          <p:nvPr/>
        </p:nvCxnSpPr>
        <p:spPr>
          <a:xfrm>
            <a:off x="4381268" y="2062513"/>
            <a:ext cx="0" cy="29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1" name="Conector recto 90"/>
          <p:cNvCxnSpPr/>
          <p:nvPr/>
        </p:nvCxnSpPr>
        <p:spPr>
          <a:xfrm>
            <a:off x="7793010" y="2075960"/>
            <a:ext cx="0" cy="37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9" name="Conector recto 88"/>
          <p:cNvCxnSpPr/>
          <p:nvPr/>
        </p:nvCxnSpPr>
        <p:spPr>
          <a:xfrm>
            <a:off x="10856362" y="2075960"/>
            <a:ext cx="0" cy="26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7" name="Conector recto 46"/>
          <p:cNvCxnSpPr/>
          <p:nvPr/>
        </p:nvCxnSpPr>
        <p:spPr>
          <a:xfrm flipH="1">
            <a:off x="4287139" y="1469842"/>
            <a:ext cx="36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>
            <a:off x="6087139" y="1459929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PRESIDENCIA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10" name="Grupo 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68257" y="2603713"/>
            <a:ext cx="1980490" cy="3473220"/>
            <a:chOff x="5015466" y="402257"/>
            <a:chExt cx="2158473" cy="6078135"/>
          </a:xfrm>
          <a:solidFill>
            <a:schemeClr val="bg1"/>
          </a:solidFill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402257"/>
              <a:ext cx="2157939" cy="588624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EM07061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CEFERINO VALDEZ GARCÍA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EM07120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JESÚS R. OROZCO CÓRDOVA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EM08220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ILEANA P. RAMOS RAMOS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EM08285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ARTEMISA L. PÉREZ ZAMORA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EM08413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MARÍA MENDOZA VILLA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EM08502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HÉCTOR GARCÍA RODRÍGUEZ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EM08757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GUADALUPE VALADEZ ESPARZA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EM09837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JESÚS SANTACRUZ HERNÁNDEZ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EM09914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RAYMUNDO REYNOSA RANGEL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EM09919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JOHANNA ARIAS CAMARILLO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EM09991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RODRÍGUEZ ALVARADO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EM10005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ARMANDO MARTÍNEZ ESQUIVEL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EM10017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GENARO SOTO FLORES </a:t>
              </a:r>
              <a:endParaRPr lang="es-ES" sz="1000" b="1" dirty="0">
                <a:solidFill>
                  <a:prstClr val="black"/>
                </a:solidFill>
              </a:endParaRP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EM10023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YAZMIN ALARCON GARZA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EM10024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MARIA BALDERAS SAUCEDO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EM10101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ANGEL SALAZAR BARRERA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EM10104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EDGAR VALDES RIVERA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EM10113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ANA GARCIA ARREOLA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EM10141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MARIA MARTINEZ MONREAL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EM10184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REFUGIO ORTIZ LERMA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EM10201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WENDY CARLOS PIZAÑA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MX" sz="600" dirty="0" smtClean="0">
                  <a:solidFill>
                    <a:srgbClr val="000000"/>
                  </a:solidFill>
                </a:rPr>
                <a:t>EM10244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ALAN LIRA GARCIA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466" y="624589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813921" y="2602513"/>
            <a:ext cx="1980000" cy="1233104"/>
            <a:chOff x="4987826" y="425491"/>
            <a:chExt cx="2157939" cy="1949405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987826" y="425491"/>
              <a:ext cx="2157939" cy="180371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EM00558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MARIO MUÑIZ IBARRA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EM04561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ADRIANA ORTIZ HERNÁNDEZ </a:t>
              </a:r>
              <a:endParaRPr lang="es-MX" sz="900" b="1" dirty="0" smtClean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EM04567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JUAN MARINES RÍOS</a:t>
              </a:r>
              <a:endParaRPr lang="es-MX" sz="900" b="1" dirty="0" smtClean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EM06694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FRANCISCO PESINA SOLÍS </a:t>
              </a:r>
              <a:endParaRPr lang="es-MX" sz="900" b="1" dirty="0" smtClean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EM07153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ZAPOPAN ROJAS LINARES </a:t>
              </a:r>
              <a:endParaRPr lang="es-MX" sz="900" b="1" dirty="0" smtClean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EM07279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JORGE LEDESMA ORTIZ </a:t>
              </a:r>
              <a:endParaRPr lang="es-MX" sz="900" b="1" dirty="0" smtClean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EM08207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NAYDA REYES TREVIÑO</a:t>
              </a:r>
              <a:endParaRPr lang="es-MX" sz="900" b="1" dirty="0">
                <a:solidFill>
                  <a:prstClr val="black"/>
                </a:solidFill>
              </a:endParaRP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987826" y="2170563"/>
              <a:ext cx="2157938" cy="20433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de 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389387" y="4921235"/>
            <a:ext cx="1980000" cy="739208"/>
            <a:chOff x="5016000" y="2142725"/>
            <a:chExt cx="2157939" cy="1168609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142725"/>
              <a:ext cx="2157939" cy="107694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EM06970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MARÍA ESQUIVEL MARTÍNEZ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EM07442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DIANA CARLOS PIZAÑA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EM08150</a:t>
              </a:r>
              <a:r>
                <a:rPr lang="es-MX" sz="11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IVOON CARLOS PIZAÑA</a:t>
              </a: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07683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Secretario (a)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872731" y="389829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ORLANDO GONZÁLEZ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EM08598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7" name="Grupo 5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873828" y="2614657"/>
            <a:ext cx="1980000" cy="524334"/>
            <a:chOff x="5016000" y="1040449"/>
            <a:chExt cx="2157939" cy="828916"/>
          </a:xfrm>
          <a:solidFill>
            <a:schemeClr val="bg1"/>
          </a:solidFill>
        </p:grpSpPr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9344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EM09968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JENNY G. MOYA REVELES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EM10020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EMANUEL DE HOYOS GARCIA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3486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Asesor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0" name="Grupo 5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391124" y="3568656"/>
            <a:ext cx="1980000" cy="1201481"/>
            <a:chOff x="5016000" y="2264609"/>
            <a:chExt cx="2157939" cy="1899410"/>
          </a:xfrm>
          <a:solidFill>
            <a:schemeClr val="bg1"/>
          </a:solidFill>
        </p:grpSpPr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264609"/>
              <a:ext cx="2157939" cy="166201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EM07458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DINORA GONZÁLEZ ORTIZ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EM08263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JONATHAN ROMO NEIRA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EM08805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DIANA SALAZAR COLÍN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EM10233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JESUS LOPEZ GARZA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EM10235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MARICELA VAZQUEZ MTZ.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EM10236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GERARDO GARZA H.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EM10238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JOSE L. GUEL ZAPATA</a:t>
              </a:r>
              <a:endParaRPr lang="es-MX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62" name="Rectángulo 6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92951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6" name="Grupo 6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822137" y="495980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A. FLORES DÁVILA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EM09854</a:t>
              </a:r>
              <a:r>
                <a:rPr lang="es-ES" sz="800" dirty="0" smtClean="0">
                  <a:solidFill>
                    <a:prstClr val="black"/>
                  </a:solidFill>
                </a:rPr>
                <a:t> Chofer de Carga General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9" name="Grupo 6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397136" y="2613545"/>
            <a:ext cx="1980000" cy="791296"/>
            <a:chOff x="5016000" y="2349501"/>
            <a:chExt cx="2157939" cy="1250953"/>
          </a:xfrm>
          <a:solidFill>
            <a:schemeClr val="bg1"/>
          </a:solidFill>
        </p:grpSpPr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49501"/>
              <a:ext cx="2157939" cy="109720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EM08776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900" b="1" dirty="0" smtClean="0">
                  <a:solidFill>
                    <a:prstClr val="black"/>
                  </a:solidFill>
                </a:rPr>
                <a:t>LEONARDO MENDOZA VÁZQUEZ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EM09276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800" b="1" dirty="0" smtClean="0">
                  <a:solidFill>
                    <a:prstClr val="black"/>
                  </a:solidFill>
                </a:rPr>
                <a:t>GUSTAVO MARTÍNEZ ARMENDÁRIZ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EM10008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LIZETH CAVAZOS WILLARS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EM10079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ROGELIO CHARLES CORTES </a:t>
              </a:r>
              <a:endParaRPr lang="es-MX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36595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635735" y="126433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RODOLFO ESCALERA ARMENDÁRIZ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EM09117</a:t>
              </a:r>
              <a:r>
                <a:rPr lang="es-ES" sz="800" dirty="0" smtClean="0">
                  <a:solidFill>
                    <a:prstClr val="black"/>
                  </a:solidFill>
                </a:rPr>
                <a:t> Director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817003" y="4067380"/>
            <a:ext cx="1980000" cy="660665"/>
            <a:chOff x="5016000" y="2349501"/>
            <a:chExt cx="2157939" cy="1044441"/>
          </a:xfrm>
          <a:solidFill>
            <a:schemeClr val="bg1"/>
          </a:solidFill>
        </p:grpSpPr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49501"/>
              <a:ext cx="2157939" cy="87359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EM08204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ALEJANDRO PACHECO LIRA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EM08760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JUAN BARRERA JIMÉNEZ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EM09949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JOEL MORENO PÉREZ </a:t>
              </a:r>
              <a:endParaRPr lang="es-MX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15944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Grupos Especiales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25722" y="126433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ELVA LUCILA GARZA DE LA CERDA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</a:t>
              </a:r>
              <a:r>
                <a:rPr lang="es-ES" sz="800" dirty="0" smtClean="0">
                  <a:solidFill>
                    <a:prstClr val="black"/>
                  </a:solidFill>
                </a:rPr>
                <a:t>efe de 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1" name="Grupo 8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822137" y="5578115"/>
            <a:ext cx="1980000" cy="389164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2" name="Rectángulo 8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GUILLERMO ALMADA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3" name="Rectángulo 8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EM08991</a:t>
              </a:r>
              <a:r>
                <a:rPr lang="es-ES" sz="800" dirty="0" smtClean="0">
                  <a:solidFill>
                    <a:prstClr val="black"/>
                  </a:solidFill>
                </a:rPr>
                <a:t> Operador Equipos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4" name="Grupo 8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872731" y="4446733"/>
            <a:ext cx="1980000" cy="389164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MANUEL SAUCEDO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6" name="Rectángulo 8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EM09553</a:t>
              </a:r>
              <a:r>
                <a:rPr lang="es-ES" sz="800" dirty="0" smtClean="0">
                  <a:solidFill>
                    <a:prstClr val="black"/>
                  </a:solidFill>
                </a:rPr>
                <a:t> Velador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87" name="Conector recto 86"/>
          <p:cNvCxnSpPr/>
          <p:nvPr/>
        </p:nvCxnSpPr>
        <p:spPr>
          <a:xfrm flipH="1">
            <a:off x="1373611" y="2065995"/>
            <a:ext cx="94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8" name="Conector recto 87"/>
          <p:cNvCxnSpPr/>
          <p:nvPr/>
        </p:nvCxnSpPr>
        <p:spPr>
          <a:xfrm>
            <a:off x="1358257" y="2075960"/>
            <a:ext cx="0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92" name="Grupo 9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872731" y="33278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3" name="Rectángulo 9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GAYTAN GUERRERO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4" name="Rectángulo 9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EM10070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de Mecánico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77259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SECRETARIA DEL AYUNTAMIENTO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JUNTA MUNICIPAL DE RECLUTAMIENTO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100301" y="1491379"/>
            <a:ext cx="2" cy="72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865" y="1265265"/>
            <a:ext cx="2340000" cy="379240"/>
            <a:chOff x="5016000" y="1040449"/>
            <a:chExt cx="2157939" cy="599536"/>
          </a:xfrm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DINORAH ELIZABETH HERNÁNDEZ PEÑA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1880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EM00631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21312" y="221265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ISIDORO ALCALA ROBLES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EM09560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5393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Conector recto 34"/>
          <p:cNvCxnSpPr/>
          <p:nvPr/>
        </p:nvCxnSpPr>
        <p:spPr>
          <a:xfrm flipH="1">
            <a:off x="10138602" y="1616821"/>
            <a:ext cx="76" cy="255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5" name="Conector recto 24"/>
          <p:cNvCxnSpPr/>
          <p:nvPr/>
        </p:nvCxnSpPr>
        <p:spPr>
          <a:xfrm flipH="1">
            <a:off x="6097696" y="1619655"/>
            <a:ext cx="76" cy="24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 flipH="1">
            <a:off x="2035524" y="1630575"/>
            <a:ext cx="76" cy="14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SINDICATO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55182" y="1984989"/>
            <a:ext cx="1980000" cy="388800"/>
            <a:chOff x="5016000" y="1040449"/>
            <a:chExt cx="2157939" cy="867642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74627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EM03073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AIDE M. RAMIREZ SONORA</a:t>
              </a: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73592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de Departamento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158184" y="198906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DARIO EZEQUIEL AVITIA MENDEZ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EM04364</a:t>
              </a:r>
              <a:r>
                <a:rPr lang="es-ES" sz="800" dirty="0" smtClean="0">
                  <a:solidFill>
                    <a:prstClr val="black"/>
                  </a:solidFill>
                </a:rPr>
                <a:t> Interventor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" name="Grupo 1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7139" y="199632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NOHEMI MARTINEZ GAYTAN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EM10057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155272" y="2789797"/>
            <a:ext cx="1980000" cy="604943"/>
            <a:chOff x="5016000" y="1040449"/>
            <a:chExt cx="2157939" cy="661702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EM06207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BEATRIZ E. LUGO FERNÁNDEZ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EM06304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ROSA M. MARTINEZ TORRES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67653"/>
              <a:ext cx="2157939" cy="23449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Intendente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55182" y="2962677"/>
            <a:ext cx="1980000" cy="1134915"/>
            <a:chOff x="5008150" y="716121"/>
            <a:chExt cx="2157939" cy="1794172"/>
          </a:xfrm>
          <a:solidFill>
            <a:schemeClr val="bg1"/>
          </a:solidFill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08150" y="716121"/>
              <a:ext cx="2157939" cy="155967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EM07262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MANUEL J. RIVERA ARREGUIN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EM08778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ROSA I. ESPARZA AMAYA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EM08942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ALICIA E. RUIZ CEDILLO </a:t>
              </a:r>
              <a:endParaRPr lang="es-ES" sz="1000" b="1" dirty="0">
                <a:solidFill>
                  <a:prstClr val="black"/>
                </a:solidFill>
              </a:endParaRP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EM09738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CAROLINA L. FALCON LLANAS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EM10121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ESTRELLA SERRATO JIMENEZ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EM05472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CHRISTIAN LEIJA RODRIGUEZ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08150" y="2275794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6645" y="3860469"/>
            <a:ext cx="1980000" cy="631984"/>
            <a:chOff x="5016000" y="1040447"/>
            <a:chExt cx="2157939" cy="999099"/>
          </a:xfrm>
          <a:solidFill>
            <a:schemeClr val="bg1"/>
          </a:solidFill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85494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EM07727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JESUS G. CORTEZ RAMIREZ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EM07733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JESUS GALLEGOS RIVERA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EM10131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FALCON LLANAS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0504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Chofer de Carga General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6" name="Conector recto 35"/>
          <p:cNvCxnSpPr/>
          <p:nvPr/>
        </p:nvCxnSpPr>
        <p:spPr>
          <a:xfrm flipH="1">
            <a:off x="2034632" y="1623309"/>
            <a:ext cx="81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7" name="Grupo 3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155272" y="3858540"/>
            <a:ext cx="1980000" cy="545783"/>
            <a:chOff x="5016000" y="1040449"/>
            <a:chExt cx="2157939" cy="862824"/>
          </a:xfrm>
          <a:solidFill>
            <a:schemeClr val="bg1"/>
          </a:solidFill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73373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EM10039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JESUS G. GALLEGOS PONCE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EM03859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ADOLFO GARZA GARZA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6877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86430" y="293114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ROGELIO MELENDEZ VALERO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EM02665</a:t>
              </a:r>
              <a:r>
                <a:rPr lang="es-ES" sz="800" dirty="0" smtClean="0">
                  <a:solidFill>
                    <a:prstClr val="black"/>
                  </a:solidFill>
                </a:rPr>
                <a:t> Operador Maquinaria Pesada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9054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Conector recto 17"/>
          <p:cNvCxnSpPr/>
          <p:nvPr/>
        </p:nvCxnSpPr>
        <p:spPr>
          <a:xfrm>
            <a:off x="6097772" y="1319408"/>
            <a:ext cx="0" cy="26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7139" y="1267049"/>
            <a:ext cx="2160000" cy="379240"/>
            <a:chOff x="5016000" y="1040449"/>
            <a:chExt cx="2157939" cy="645215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NILDA GONZÁLEZ NORIEGA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EM07704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900" dirty="0" smtClean="0">
                  <a:solidFill>
                    <a:schemeClr val="tx1"/>
                  </a:solidFill>
                </a:rPr>
                <a:t>Sindico de Mayoría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7" name="Rectángulo redondeado 6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SINDICATURA DE MAYORÍA 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9" name="Conector recto 8"/>
          <p:cNvCxnSpPr/>
          <p:nvPr/>
        </p:nvCxnSpPr>
        <p:spPr>
          <a:xfrm>
            <a:off x="10000546" y="2113835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>
            <a:off x="2212751" y="2113174"/>
            <a:ext cx="0" cy="11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1" name="Grupo 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354315"/>
            <a:ext cx="1980000" cy="389165"/>
            <a:chOff x="5016000" y="1040449"/>
            <a:chExt cx="2157939" cy="615227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CINTHIA L. DELGADO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Coordinadora Inventarios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Conector recto 13"/>
          <p:cNvCxnSpPr/>
          <p:nvPr/>
        </p:nvCxnSpPr>
        <p:spPr>
          <a:xfrm flipH="1">
            <a:off x="2203998" y="212492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352901"/>
            <a:ext cx="1980000" cy="389165"/>
            <a:chOff x="5016000" y="1040449"/>
            <a:chExt cx="2157939" cy="615227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YESENIA CRUZ INFANTE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EM09845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317346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LILIA PEREZ HUERTA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7554" y="2372326"/>
            <a:ext cx="1980000" cy="794570"/>
            <a:chOff x="5016000" y="1040449"/>
            <a:chExt cx="2157939" cy="1256129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113619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EM10089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AXEL GONZALEZ DELGADO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EM10090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JUANITA RODRÍGUEZ SÁNCHEZ </a:t>
              </a:r>
              <a:endParaRPr lang="es-ES" sz="1000" b="1" dirty="0" smtClean="0">
                <a:solidFill>
                  <a:schemeClr val="tx1"/>
                </a:solidFill>
              </a:endParaRP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EM10091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F. MANCHA FLORES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schemeClr val="tx1"/>
                  </a:solidFill>
                </a:rPr>
                <a:t>EM06891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ABELARDO SANCHEZ VAZQUEZ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06207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Coordinadores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7139" y="3470993"/>
            <a:ext cx="1980000" cy="573991"/>
            <a:chOff x="5016000" y="1040449"/>
            <a:chExt cx="2157939" cy="907416"/>
          </a:xfrm>
          <a:solidFill>
            <a:schemeClr val="bg1"/>
          </a:solidFill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7291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EM09927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</a:t>
              </a:r>
              <a:r>
                <a:rPr lang="es-ES" sz="1000" b="1" dirty="0">
                  <a:solidFill>
                    <a:prstClr val="black"/>
                  </a:solidFill>
                </a:rPr>
                <a:t>A. MACIAS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BARRIOS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EM09880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YOLANDA GONZALEZ OSUNA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1336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25741281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Conector recto 14"/>
          <p:cNvCxnSpPr/>
          <p:nvPr/>
        </p:nvCxnSpPr>
        <p:spPr>
          <a:xfrm flipH="1">
            <a:off x="6094843" y="1583975"/>
            <a:ext cx="2" cy="23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SINDICATURA DE PRIMERA MINORÍA 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28" name="Grupo 2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4842" y="2139609"/>
            <a:ext cx="1980001" cy="389165"/>
            <a:chOff x="5016000" y="1040449"/>
            <a:chExt cx="2157940" cy="615227"/>
          </a:xfrm>
          <a:solidFill>
            <a:srgbClr val="92D050"/>
          </a:solidFill>
        </p:grpSpPr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9"/>
              <a:ext cx="2157939" cy="50945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ALMA LETICIA MONTEMAYOR RIVAS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EM05551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4843" y="1269471"/>
            <a:ext cx="2340000" cy="379240"/>
            <a:chOff x="5016000" y="1040449"/>
            <a:chExt cx="2157939" cy="645215"/>
          </a:xfrm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CYNTHIA ELENA VILLARREAL NIETO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EM09771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900" dirty="0" smtClean="0">
                  <a:solidFill>
                    <a:schemeClr val="tx1"/>
                  </a:solidFill>
                </a:rPr>
                <a:t>Sindico de Minoria 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4841" y="2952763"/>
            <a:ext cx="1980001" cy="389165"/>
            <a:chOff x="5016000" y="1040449"/>
            <a:chExt cx="2157940" cy="615227"/>
          </a:xfrm>
          <a:solidFill>
            <a:srgbClr val="92D050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9"/>
              <a:ext cx="2157939" cy="50945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CESAR OMAR DE LA CRUZ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EM04757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Administrativo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2" name="Rectángulo 1"/>
          <p:cNvSpPr/>
          <p:nvPr/>
        </p:nvSpPr>
        <p:spPr>
          <a:xfrm>
            <a:off x="0" y="0"/>
            <a:ext cx="1133475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>
                <a:latin typeface="Calibri" panose="020F0502020204030204" pitchFamily="34" charset="0"/>
              </a:rPr>
              <a:t>EM10078</a:t>
            </a:r>
            <a:r>
              <a:rPr lang="es-MX" dirty="0"/>
              <a:t> </a:t>
            </a:r>
          </a:p>
        </p:txBody>
      </p: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7138" y="3705121"/>
            <a:ext cx="1980001" cy="389165"/>
            <a:chOff x="5016000" y="1040449"/>
            <a:chExt cx="2157940" cy="615227"/>
          </a:xfrm>
          <a:solidFill>
            <a:srgbClr val="92D050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9"/>
              <a:ext cx="2157939" cy="50945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MARIA A. ONOFRE DE LA CERDA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EM10078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64061798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Conector recto 29"/>
          <p:cNvCxnSpPr/>
          <p:nvPr/>
        </p:nvCxnSpPr>
        <p:spPr>
          <a:xfrm>
            <a:off x="7531634" y="1986303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4661014" y="1986303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HACIENDA Y CUENTA PÚBLICA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4" y="1409326"/>
            <a:ext cx="1800" cy="21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7" name="Conector recto 56"/>
          <p:cNvCxnSpPr/>
          <p:nvPr/>
        </p:nvCxnSpPr>
        <p:spPr>
          <a:xfrm flipH="1">
            <a:off x="2203998" y="1995070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GABRIELA IBARRA CASTRO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EM08797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1" name="Grupo 3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8405" y="1269967"/>
            <a:ext cx="2340000" cy="379240"/>
            <a:chOff x="5016000" y="1040449"/>
            <a:chExt cx="2157939" cy="645215"/>
          </a:xfrm>
        </p:grpSpPr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VICTOR HUGO CEPEDA GALICIA </a:t>
              </a:r>
            </a:p>
          </p:txBody>
        </p:sp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EM10255</a:t>
              </a:r>
              <a:r>
                <a:rPr lang="es-ES" sz="800" dirty="0" smtClean="0">
                  <a:solidFill>
                    <a:schemeClr val="tx1"/>
                  </a:solidFill>
                </a:rPr>
                <a:t> 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4" name="Grupo 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495" y="222614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NUBI E. JUAREZ MORENO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EM08798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7" name="Grupo 3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667967" y="222790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M. IBARRA CASTRO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EM09900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49061" y="222614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MIRIAM J. GOMEZ DOMINGUEZ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EM09901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3" name="Conector recto 42"/>
          <p:cNvCxnSpPr/>
          <p:nvPr/>
        </p:nvCxnSpPr>
        <p:spPr>
          <a:xfrm>
            <a:off x="3412268" y="1991097"/>
            <a:ext cx="0" cy="15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4" name="Grupo 4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28746" y="343285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BLANCA E. VALERO CONTRERAS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EM09902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7" name="Conector recto 46"/>
          <p:cNvCxnSpPr/>
          <p:nvPr/>
        </p:nvCxnSpPr>
        <p:spPr>
          <a:xfrm>
            <a:off x="8765318" y="1991097"/>
            <a:ext cx="0" cy="15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0" name="Grupo 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81796" y="343285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JULIO C. FUENTES MARTINEZ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EM09905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4796" y="343285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OFILIA MANCHA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EM09903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6619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EDUCACIÓN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4" y="1409327"/>
            <a:ext cx="1800" cy="58492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2244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ALEJANDRA ARRIOLA ROMERO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EM09795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95070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OMAR ENRIQUE TOVAR ORTIZ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EM09796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42545" y="1268029"/>
            <a:ext cx="2340000" cy="379240"/>
            <a:chOff x="5016000" y="1040449"/>
            <a:chExt cx="2157939" cy="645215"/>
          </a:xfrm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ROSADINA ROTUNNO AGUAYO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EM09756</a:t>
              </a:r>
              <a:r>
                <a:rPr lang="es-ES" sz="800" dirty="0" smtClean="0">
                  <a:solidFill>
                    <a:schemeClr val="tx1"/>
                  </a:solidFill>
                </a:rPr>
                <a:t> 2°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6651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Conector recto 29"/>
          <p:cNvCxnSpPr/>
          <p:nvPr/>
        </p:nvCxnSpPr>
        <p:spPr>
          <a:xfrm>
            <a:off x="795614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4223732" y="2014068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>
            <a:off x="10952819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PLANEACIÓN, URBANISMO Y OBRAS PÚBLICAS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103493" y="1428376"/>
            <a:ext cx="180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121262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7" name="Conector recto 56"/>
          <p:cNvCxnSpPr/>
          <p:nvPr/>
        </p:nvCxnSpPr>
        <p:spPr>
          <a:xfrm flipH="1">
            <a:off x="1222923" y="1995070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6595" y="1268347"/>
            <a:ext cx="2340000" cy="379240"/>
            <a:chOff x="5016000" y="1040449"/>
            <a:chExt cx="2157939" cy="645215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ERIK ALBERTO RAMOS TREVIÑO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EM09757</a:t>
              </a:r>
              <a:r>
                <a:rPr lang="es-ES" sz="800" dirty="0" smtClean="0">
                  <a:solidFill>
                    <a:schemeClr val="tx1"/>
                  </a:solidFill>
                </a:rPr>
                <a:t> 3°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966146" y="232327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DANIELA P. MARTÍNEZ ALARCÓN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de Planeación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5" name="Grupo 4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244380" y="23147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ARELI ABISAI VALLE AGUILAR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EM09823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de Desarrollo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0" name="Grupo 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964955" y="232327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EDUARDO DÍAZ BLANCO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EM09897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Secretario de Desarrollo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29871" y="231406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PAOLA C. GÓNGORA PRUNEDA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EM09822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Secretaria de Planeación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4269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Conector recto 28"/>
          <p:cNvCxnSpPr/>
          <p:nvPr/>
        </p:nvCxnSpPr>
        <p:spPr>
          <a:xfrm>
            <a:off x="795614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4" name="Conector recto 33"/>
          <p:cNvCxnSpPr/>
          <p:nvPr/>
        </p:nvCxnSpPr>
        <p:spPr>
          <a:xfrm>
            <a:off x="10952819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0" name="Conector recto 29"/>
          <p:cNvCxnSpPr/>
          <p:nvPr/>
        </p:nvCxnSpPr>
        <p:spPr>
          <a:xfrm>
            <a:off x="4223732" y="2003435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5" name="Conector recto 34"/>
          <p:cNvCxnSpPr/>
          <p:nvPr/>
        </p:nvCxnSpPr>
        <p:spPr>
          <a:xfrm>
            <a:off x="121262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DESARROLLO SOCIAL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88851" y="1409326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28667" y="231930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DIANA V. HERNÁNDEZ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EM09801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961670" y="2317846"/>
            <a:ext cx="1980000" cy="388800"/>
            <a:chOff x="5016000" y="919995"/>
            <a:chExt cx="2157939" cy="653400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919995"/>
              <a:ext cx="2157939" cy="61465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EM10031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DANAE CISNEROS REYES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33889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240557" y="231921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RADAMES MORALES MONDRAGÓN</a:t>
              </a: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EM09933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966146" y="232181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MARIA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ESTHER RODRIGUEZ </a:t>
              </a:r>
              <a:r>
                <a:rPr lang="es-ES" sz="1000" b="1" dirty="0">
                  <a:solidFill>
                    <a:prstClr val="black"/>
                  </a:solidFill>
                </a:rPr>
                <a:t>MEJIA</a:t>
              </a: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EM10030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6" name="Conector recto 35"/>
          <p:cNvCxnSpPr/>
          <p:nvPr/>
        </p:nvCxnSpPr>
        <p:spPr>
          <a:xfrm flipH="1">
            <a:off x="1222923" y="1995070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1" name="Grupo 3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9484" y="1260188"/>
            <a:ext cx="2340000" cy="379240"/>
            <a:chOff x="5016000" y="1040449"/>
            <a:chExt cx="2157939" cy="645215"/>
          </a:xfrm>
        </p:grpSpPr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ROCIÓ PIZAÑA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EM09758</a:t>
              </a:r>
              <a:r>
                <a:rPr lang="es-ES" sz="800" dirty="0" smtClean="0">
                  <a:solidFill>
                    <a:schemeClr val="tx1"/>
                  </a:solidFill>
                </a:rPr>
                <a:t> 4°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8490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ector recto 6"/>
          <p:cNvCxnSpPr/>
          <p:nvPr/>
        </p:nvCxnSpPr>
        <p:spPr>
          <a:xfrm>
            <a:off x="795614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10952819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" name="Conector recto 8"/>
          <p:cNvCxnSpPr/>
          <p:nvPr/>
        </p:nvCxnSpPr>
        <p:spPr>
          <a:xfrm>
            <a:off x="4223732" y="2003435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>
            <a:off x="121262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1" name="Rectángulo redondeado 10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DESARROLLO ECONOMICO  </a:t>
            </a: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13" name="Conector recto 12"/>
          <p:cNvCxnSpPr/>
          <p:nvPr/>
        </p:nvCxnSpPr>
        <p:spPr>
          <a:xfrm>
            <a:off x="6088851" y="1409326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4" name="Grupo 1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233732" y="232250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JAVIER AMAYA QUIROZ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EM07099</a:t>
              </a:r>
              <a:r>
                <a:rPr lang="es-ES" sz="6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7" name="Conector recto 16"/>
          <p:cNvCxnSpPr/>
          <p:nvPr/>
        </p:nvCxnSpPr>
        <p:spPr>
          <a:xfrm flipH="1">
            <a:off x="1222923" y="1995070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6987" y="1259542"/>
            <a:ext cx="2340000" cy="379240"/>
            <a:chOff x="5016000" y="1040449"/>
            <a:chExt cx="2157939" cy="645215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LEONARDO DE J. HERNÁNDEZ ESPARZA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EM09759</a:t>
              </a:r>
              <a:r>
                <a:rPr lang="es-ES" sz="800" dirty="0" smtClean="0">
                  <a:solidFill>
                    <a:schemeClr val="tx1"/>
                  </a:solidFill>
                </a:rPr>
                <a:t> 5°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8" name="Grupo 1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966146" y="232649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ROSAURA L. REYES DE LEON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EM08369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27962" y="2322504"/>
            <a:ext cx="1980000" cy="553550"/>
            <a:chOff x="5016000" y="1040449"/>
            <a:chExt cx="2157939" cy="875100"/>
          </a:xfrm>
          <a:solidFill>
            <a:schemeClr val="bg1"/>
          </a:solidFill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70556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EM07753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ANA M. OSORIA RANGEL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EM08241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GABRIELA RODRIGUEZ GALAZ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81050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Asistentes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963595" y="2318517"/>
            <a:ext cx="1980000" cy="553550"/>
            <a:chOff x="5016000" y="1040449"/>
            <a:chExt cx="2157939" cy="875100"/>
          </a:xfrm>
          <a:solidFill>
            <a:schemeClr val="bg1"/>
          </a:solidFill>
        </p:grpSpPr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70556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EM08650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JORGE M. BRACHO DIAZ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EM08651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ELAINE AGUAYO MOYEDA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81050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>
                  <a:solidFill>
                    <a:prstClr val="black"/>
                  </a:solidFill>
                </a:rPr>
                <a:t>Asistentes 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67965286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Conector recto 28"/>
          <p:cNvCxnSpPr/>
          <p:nvPr/>
        </p:nvCxnSpPr>
        <p:spPr>
          <a:xfrm>
            <a:off x="795614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0" name="Conector recto 29"/>
          <p:cNvCxnSpPr/>
          <p:nvPr/>
        </p:nvCxnSpPr>
        <p:spPr>
          <a:xfrm>
            <a:off x="10952819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1" name="Conector recto 30"/>
          <p:cNvCxnSpPr/>
          <p:nvPr/>
        </p:nvCxnSpPr>
        <p:spPr>
          <a:xfrm>
            <a:off x="4223732" y="2003435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Conector recto 31"/>
          <p:cNvCxnSpPr/>
          <p:nvPr/>
        </p:nvCxnSpPr>
        <p:spPr>
          <a:xfrm>
            <a:off x="121262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SALUD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4" y="1395678"/>
            <a:ext cx="180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31956" y="230921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DIANA L. ALMAGUER TOLENTINO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EM09847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980219" y="231811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NANCY Z. ZAMARRIPA ESCALERA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EM09809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239593" y="231590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LAURDES B. GARZA CANIZALES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EM08286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979794" y="231159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ALAN HERNANDEZ SILLAS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EM10260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3" name="Conector recto 32"/>
          <p:cNvCxnSpPr/>
          <p:nvPr/>
        </p:nvCxnSpPr>
        <p:spPr>
          <a:xfrm flipH="1">
            <a:off x="1222923" y="1995070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40219" y="1271203"/>
            <a:ext cx="2340000" cy="379240"/>
            <a:chOff x="5016000" y="1040449"/>
            <a:chExt cx="2157939" cy="645215"/>
          </a:xfrm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IRMA LETICIA ESPINOZA ZAVALA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EM09848</a:t>
              </a:r>
              <a:r>
                <a:rPr lang="es-ES" sz="800" dirty="0" smtClean="0">
                  <a:solidFill>
                    <a:schemeClr val="tx1"/>
                  </a:solidFill>
                </a:rPr>
                <a:t> 6°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5916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Conector recto 28"/>
          <p:cNvCxnSpPr/>
          <p:nvPr/>
        </p:nvCxnSpPr>
        <p:spPr>
          <a:xfrm>
            <a:off x="795614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0" name="Conector recto 29"/>
          <p:cNvCxnSpPr/>
          <p:nvPr/>
        </p:nvCxnSpPr>
        <p:spPr>
          <a:xfrm>
            <a:off x="10952819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1" name="Conector recto 30"/>
          <p:cNvCxnSpPr/>
          <p:nvPr/>
        </p:nvCxnSpPr>
        <p:spPr>
          <a:xfrm>
            <a:off x="4223732" y="2003435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Conector recto 31"/>
          <p:cNvCxnSpPr/>
          <p:nvPr/>
        </p:nvCxnSpPr>
        <p:spPr>
          <a:xfrm>
            <a:off x="121262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TRANSPARENCIA </a:t>
            </a:r>
            <a:r>
              <a:rPr lang="es-MX" sz="24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Y ACCESO A LA INFORMACION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4" y="1395678"/>
            <a:ext cx="180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31956" y="230921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HILDA A. RAMIREZ VALERIO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EM08944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980219" y="231811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NANCY Y. REBOLLOZA CIBRIAN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EM09887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239593" y="231590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JOEL GAYTAN RIVERA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979794" y="231159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LAURA J. FLORES PEREZ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EM09886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3" name="Conector recto 32"/>
          <p:cNvCxnSpPr/>
          <p:nvPr/>
        </p:nvCxnSpPr>
        <p:spPr>
          <a:xfrm flipH="1">
            <a:off x="1222923" y="1995070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9484" y="1263121"/>
            <a:ext cx="2340000" cy="379240"/>
            <a:chOff x="5016000" y="1040449"/>
            <a:chExt cx="2157939" cy="645215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ROGELIO RAMÓN GALVÁN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EM09762</a:t>
              </a:r>
              <a:r>
                <a:rPr lang="es-ES" sz="800" dirty="0" smtClean="0">
                  <a:solidFill>
                    <a:schemeClr val="tx1"/>
                  </a:solidFill>
                </a:rPr>
                <a:t> 7°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4944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Conector recto 28"/>
          <p:cNvCxnSpPr/>
          <p:nvPr/>
        </p:nvCxnSpPr>
        <p:spPr>
          <a:xfrm>
            <a:off x="9819459" y="2626604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 flipH="1" flipV="1">
            <a:off x="5103378" y="2075863"/>
            <a:ext cx="2556356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SECRETARIA DEL AYUNTAMIENTO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JURÍDICO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23387" y="262821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0776" y="1505027"/>
            <a:ext cx="2" cy="14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9" name="Grupo 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963" y="1269314"/>
            <a:ext cx="2340000" cy="389165"/>
            <a:chOff x="5016000" y="1040449"/>
            <a:chExt cx="2337769" cy="615227"/>
          </a:xfrm>
        </p:grpSpPr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33776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LUIS GARZA CALVILLO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337769" cy="2345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EM09780</a:t>
              </a:r>
              <a:r>
                <a:rPr lang="es-ES" sz="800" dirty="0" smtClean="0">
                  <a:solidFill>
                    <a:prstClr val="black"/>
                  </a:solidFill>
                </a:rPr>
                <a:t> Director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2" name="Grupo 1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7963" y="1915642"/>
            <a:ext cx="2160000" cy="389165"/>
            <a:chOff x="5016000" y="1040449"/>
            <a:chExt cx="2157939" cy="615227"/>
          </a:xfrm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GERARDO DE LA PAZ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EM08213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3749" y="2628879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9" name="Grupo 1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46107" y="280640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ABIGAIL ALFARO SAUCEDO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EM05609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29459" y="2831971"/>
            <a:ext cx="1980000" cy="612454"/>
            <a:chOff x="5016000" y="1040447"/>
            <a:chExt cx="2157939" cy="968224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73372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EM06494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OMAR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F. VALADEZ SALINAS </a:t>
              </a:r>
              <a:endParaRPr lang="es-ES" sz="1000" b="1" dirty="0" smtClean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EM10300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FERNANDO BRICEÑO FALCON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74171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r>
                <a:rPr lang="es-ES" sz="800" dirty="0" smtClean="0">
                  <a:solidFill>
                    <a:prstClr val="black"/>
                  </a:solidFill>
                </a:rPr>
                <a:t>Jurídico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3378" y="283985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ILIANA YUDITH GARCÍA RIVERA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EM08267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31071" y="191473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ANGEL RAUL MORENO RODRIGUEZ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1079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Conector recto 29"/>
          <p:cNvCxnSpPr/>
          <p:nvPr/>
        </p:nvCxnSpPr>
        <p:spPr>
          <a:xfrm>
            <a:off x="8027479" y="1983319"/>
            <a:ext cx="1800" cy="10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4163248" y="1983319"/>
            <a:ext cx="1800" cy="10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IGUALDAD DE GENERO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4" y="1409326"/>
            <a:ext cx="1800" cy="8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2244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MARIA ESTHER I. DANES ROJAS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EM07729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KARINA V. HERNANDEZ ZUÑIGA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EM09849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9484" y="1267332"/>
            <a:ext cx="2340000" cy="379240"/>
            <a:chOff x="5016000" y="1040449"/>
            <a:chExt cx="2157939" cy="645215"/>
          </a:xfrm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LUZ ELENA PÉREZ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EM09195</a:t>
              </a:r>
              <a:r>
                <a:rPr lang="es-ES" sz="800" dirty="0" smtClean="0">
                  <a:solidFill>
                    <a:schemeClr val="tx1"/>
                  </a:solidFill>
                </a:rPr>
                <a:t> 8°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174904" y="304519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VADIM A. LOPEZ GONZALEZ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EM08448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0099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JAIRO SALAZAR CARILLO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EM08641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044410" y="304027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ELSA DE MARIA RUIZ RIOJAS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EM10082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4276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cto 7"/>
          <p:cNvCxnSpPr/>
          <p:nvPr/>
        </p:nvCxnSpPr>
        <p:spPr>
          <a:xfrm>
            <a:off x="6099484" y="1409327"/>
            <a:ext cx="6265" cy="105455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SERVICIOS PRIMARIOS, PARQUES Y JARDINES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2244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LUIS JIMÉNEZ ZAVALA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EM09819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223043"/>
            <a:ext cx="1980000" cy="847212"/>
            <a:chOff x="5016000" y="1040447"/>
            <a:chExt cx="2157939" cy="1339352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23430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EM09888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YADIRA SILVA SANTIVAÑEZ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EM09889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GABRIELA GONZÁLEZ GLZ.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REYNA I. BEDOLLA MENDOZA </a:t>
              </a: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14529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9484" y="1267816"/>
            <a:ext cx="2340000" cy="379240"/>
            <a:chOff x="5016000" y="1040449"/>
            <a:chExt cx="2157939" cy="645215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TRINIDAD ESPINOZA HERNÁNDEZ </a:t>
              </a: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EM09760</a:t>
              </a:r>
              <a:r>
                <a:rPr lang="es-ES" sz="800" dirty="0" smtClean="0">
                  <a:solidFill>
                    <a:schemeClr val="tx1"/>
                  </a:solidFill>
                </a:rPr>
                <a:t> 9°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2370" y="218959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GÉNESIS C. VÉLEZ MEZTA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EM09818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79794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TURISMO, ARTE Y CULTURA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5475" y="1409327"/>
            <a:ext cx="4009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69671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FERNANDO DAVALOS GARZA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EM09932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1675" y="1267816"/>
            <a:ext cx="2340014" cy="379240"/>
            <a:chOff x="5015992" y="1040449"/>
            <a:chExt cx="2157947" cy="645215"/>
          </a:xfrm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GABRIELA ZAPOPAN GARZA GALVÁN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2" y="1451271"/>
              <a:ext cx="2157935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EM09766</a:t>
              </a:r>
              <a:r>
                <a:rPr lang="es-ES" sz="800" dirty="0" smtClean="0">
                  <a:solidFill>
                    <a:schemeClr val="tx1"/>
                  </a:solidFill>
                </a:rPr>
                <a:t> 10°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34555" y="2223047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BRISEIDA BARBOZA GONZÁLEZ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EM09824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7043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SEGURIDAD PUBLICA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5475" y="1409327"/>
            <a:ext cx="4009" cy="15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224460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MARIANA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GPE. </a:t>
              </a:r>
              <a:r>
                <a:rPr lang="es-ES" sz="1000" b="1" dirty="0">
                  <a:solidFill>
                    <a:schemeClr val="tx1"/>
                  </a:solidFill>
                </a:rPr>
                <a:t>MALTOS PORTILLO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EM09885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SOFIA A. REYES GONZALEZ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EM10094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0532" y="2223047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JESUS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R. </a:t>
              </a:r>
              <a:r>
                <a:rPr lang="es-ES" sz="1000" b="1" dirty="0">
                  <a:solidFill>
                    <a:schemeClr val="tx1"/>
                  </a:solidFill>
                </a:rPr>
                <a:t>DE LA CERDA ZAMORA</a:t>
              </a: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EM09746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0532" y="2933669"/>
            <a:ext cx="1980001" cy="890757"/>
            <a:chOff x="5016000" y="1040448"/>
            <a:chExt cx="2157940" cy="850502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8"/>
              <a:ext cx="2157939" cy="85050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EM10098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CARLOS M. SOTO MORENO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EM10112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LARA FLORES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EM10179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ALEXIS ZUÑIGA FLORES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46032"/>
              <a:ext cx="2157939" cy="14491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0532" y="1265309"/>
            <a:ext cx="2342576" cy="379240"/>
            <a:chOff x="5016000" y="1040449"/>
            <a:chExt cx="2157939" cy="645215"/>
          </a:xfrm>
        </p:grpSpPr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HERRERA PINALES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EM09763</a:t>
              </a:r>
              <a:r>
                <a:rPr lang="es-ES" sz="800" dirty="0" smtClean="0">
                  <a:solidFill>
                    <a:schemeClr val="tx1"/>
                  </a:solidFill>
                </a:rPr>
                <a:t> 11°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7426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cto 7"/>
          <p:cNvCxnSpPr/>
          <p:nvPr/>
        </p:nvCxnSpPr>
        <p:spPr>
          <a:xfrm flipH="1">
            <a:off x="6095475" y="1383200"/>
            <a:ext cx="4009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ATENCIÓN CIUDADANA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224460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MICHELLE A. HERNÁNDEZ MORALES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EM09815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ARTURO F. GARCIA MENCHACA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EM09816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Secretario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4947" y="1274666"/>
            <a:ext cx="2340000" cy="379240"/>
            <a:chOff x="5016000" y="1040449"/>
            <a:chExt cx="2157939" cy="645215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ALBERTO MEDINA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EM09764</a:t>
              </a:r>
              <a:r>
                <a:rPr lang="es-ES" sz="800" dirty="0" smtClean="0">
                  <a:solidFill>
                    <a:schemeClr val="tx1"/>
                  </a:solidFill>
                </a:rPr>
                <a:t> 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de Minoría 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335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redondeado 6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ADULTO MAYOR 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9" name="Conector recto 8"/>
          <p:cNvCxnSpPr/>
          <p:nvPr/>
        </p:nvCxnSpPr>
        <p:spPr>
          <a:xfrm>
            <a:off x="6099485" y="1396848"/>
            <a:ext cx="0" cy="10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>
            <a:off x="10000546" y="1997628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" name="Conector recto 10"/>
          <p:cNvCxnSpPr/>
          <p:nvPr/>
        </p:nvCxnSpPr>
        <p:spPr>
          <a:xfrm>
            <a:off x="2212751" y="1996967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" name="Conector recto 11"/>
          <p:cNvCxnSpPr/>
          <p:nvPr/>
        </p:nvCxnSpPr>
        <p:spPr>
          <a:xfrm flipH="1">
            <a:off x="2203998" y="1999193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9123" y="1263756"/>
            <a:ext cx="2340000" cy="379240"/>
            <a:chOff x="5016000" y="1040449"/>
            <a:chExt cx="2157939" cy="645215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LEONARDO RODRÍGUEZ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EM09767</a:t>
              </a:r>
              <a:r>
                <a:rPr lang="es-ES" sz="800" dirty="0" smtClean="0">
                  <a:solidFill>
                    <a:schemeClr val="tx1"/>
                  </a:solidFill>
                </a:rPr>
                <a:t> 2°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4" name="Grupo 1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33260" y="2320763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LUCIA G. CALLEROS CASTILLO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EM09812</a:t>
              </a:r>
              <a:r>
                <a:rPr lang="es-ES" sz="6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7007" y="2323855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MIGUEL CUELLAR CASTILLO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EM09813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1598" y="2320763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SALMA G. JIMENEZ JIMENEZ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EM09814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55492405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ECOLOGÍA Y MEDIO AMBIENTE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5" y="1444163"/>
            <a:ext cx="0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1459" y="2231999"/>
            <a:ext cx="1980001" cy="768245"/>
            <a:chOff x="5016000" y="1040450"/>
            <a:chExt cx="2157940" cy="1214506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103820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EM09882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ZUZELLY RAMOS RODRÍGUEZ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EM10063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TOMAS SALINAS TORRES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EM09965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MARIA RAMIREZ </a:t>
              </a:r>
              <a:r>
                <a:rPr lang="es-ES" sz="1000" b="1" dirty="0">
                  <a:solidFill>
                    <a:schemeClr val="tx1"/>
                  </a:solidFill>
                </a:rPr>
                <a:t>CASTAÑEDA 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020459"/>
              <a:ext cx="2157939" cy="23449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12707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1" name="Grupo 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2750" y="2221294"/>
            <a:ext cx="1980001" cy="528509"/>
            <a:chOff x="5016000" y="1040448"/>
            <a:chExt cx="2157940" cy="835516"/>
          </a:xfrm>
          <a:solidFill>
            <a:schemeClr val="bg1"/>
          </a:solidFill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8"/>
              <a:ext cx="2157939" cy="65608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EM10286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FRANCISCO JARAMILLO FLORES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EM10287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FAUSTINO ROBLES IBARRA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41465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9441" y="1269087"/>
            <a:ext cx="2340000" cy="379240"/>
            <a:chOff x="5016000" y="1040449"/>
            <a:chExt cx="2157939" cy="645215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ZUZUKY RODRÍGUEZ 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EM09770</a:t>
              </a:r>
              <a:r>
                <a:rPr lang="es-ES" sz="800" dirty="0" smtClean="0">
                  <a:solidFill>
                    <a:schemeClr val="tx1"/>
                  </a:solidFill>
                </a:rPr>
                <a:t> 3°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0211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JUVENTUD Y DEPORTE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4" y="1409326"/>
            <a:ext cx="1800" cy="93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2244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DENISSE E. ALVARADO AVITIA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EM09820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DIEGO MARTINEZ DE LOS ANGELES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EM10285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3" name="Grupo 6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5848" y="1269087"/>
            <a:ext cx="2340000" cy="379240"/>
            <a:chOff x="5016000" y="1040449"/>
            <a:chExt cx="2157939" cy="645215"/>
          </a:xfrm>
        </p:grpSpPr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ADRIANA VALENTINA ARANDA VALADEZ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EM09765</a:t>
              </a:r>
              <a:r>
                <a:rPr lang="es-ES" sz="800" dirty="0" smtClean="0">
                  <a:solidFill>
                    <a:schemeClr val="tx1"/>
                  </a:solidFill>
                </a:rPr>
                <a:t> 4°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4561" y="222311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JENNIFER GARCIA ALVARADO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EM10291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2321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ector recto 8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>
            <a:off x="6099484" y="1409326"/>
            <a:ext cx="1800" cy="20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" name="Conector recto 10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2" name="Grupo 1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224460"/>
            <a:ext cx="1980001" cy="389165"/>
            <a:chOff x="5016000" y="1040449"/>
            <a:chExt cx="2157940" cy="615227"/>
          </a:xfrm>
          <a:solidFill>
            <a:schemeClr val="bg1"/>
          </a:solidFill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9"/>
              <a:ext cx="2157939" cy="50945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YAZMIN SAUCEDO GARCIA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EM09804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5" name="Conector recto 14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MAYRA ARREGUIN QUIROZ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EM10100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7139" y="1274716"/>
            <a:ext cx="2160000" cy="379240"/>
            <a:chOff x="5016000" y="1040449"/>
            <a:chExt cx="2157939" cy="645215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DANIEL GONZÁLEZ MÉNDEZ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EM09768</a:t>
              </a:r>
              <a:r>
                <a:rPr lang="es-ES" sz="800" dirty="0" smtClean="0">
                  <a:solidFill>
                    <a:schemeClr val="tx1"/>
                  </a:solidFill>
                </a:rPr>
                <a:t> 5°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</a:p>
          </p:txBody>
        </p:sp>
      </p:grpSp>
      <p:sp>
        <p:nvSpPr>
          <p:cNvPr id="7" name="Rectángulo redondeado 6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DERECHOS HUMANOS 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22" name="Grupo 2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5517" y="2223046"/>
            <a:ext cx="1980000" cy="710025"/>
            <a:chOff x="5016000" y="1040447"/>
            <a:chExt cx="2157939" cy="1122474"/>
          </a:xfrm>
          <a:solidFill>
            <a:schemeClr val="bg1"/>
          </a:solidFill>
        </p:grpSpPr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98794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EM09806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LUIS JAIME PONCE ORTIZ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EM09807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HOMERO RODRIGUEZ RAMIREZ</a:t>
              </a:r>
            </a:p>
          </p:txBody>
        </p:sp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28421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5517" y="322691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AMBROCIO I. PRUNEDA BARRERA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EM10000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00107338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REGLAMENTACIÓN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5" y="1395880"/>
            <a:ext cx="0" cy="17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6262" y="2155961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STEPHANIE Y. BAIGEN PÉREZ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153799"/>
            <a:ext cx="1980000" cy="387527"/>
            <a:chOff x="5016000" y="1211464"/>
            <a:chExt cx="2157939" cy="612638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211464"/>
              <a:ext cx="2157939" cy="46765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A. BORJAS PÉREZ</a:t>
              </a: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896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EM09798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6" name="Conector recto 25"/>
          <p:cNvCxnSpPr/>
          <p:nvPr/>
        </p:nvCxnSpPr>
        <p:spPr>
          <a:xfrm>
            <a:off x="10000546" y="3105365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7" name="Conector recto 26"/>
          <p:cNvCxnSpPr/>
          <p:nvPr/>
        </p:nvCxnSpPr>
        <p:spPr>
          <a:xfrm>
            <a:off x="2212751" y="3104704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8" name="Conector recto 27"/>
          <p:cNvCxnSpPr/>
          <p:nvPr/>
        </p:nvCxnSpPr>
        <p:spPr>
          <a:xfrm flipH="1">
            <a:off x="2213523" y="3106930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334443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NATALIA M. VILLASANA RÍOS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EM09892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2750" y="3342681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GERARDO RIVERA SMITH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EM09797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9484" y="1269288"/>
            <a:ext cx="2340000" cy="379240"/>
            <a:chOff x="5016000" y="1040449"/>
            <a:chExt cx="2157939" cy="645215"/>
          </a:xfrm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MARÍA RODRÍGUEZ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EM09769</a:t>
              </a:r>
              <a:r>
                <a:rPr lang="es-ES" sz="800" dirty="0" smtClean="0">
                  <a:solidFill>
                    <a:schemeClr val="tx1"/>
                  </a:solidFill>
                </a:rPr>
                <a:t> 6°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8183" y="2153799"/>
            <a:ext cx="1980000" cy="387527"/>
            <a:chOff x="5016000" y="1211464"/>
            <a:chExt cx="2157939" cy="612638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211464"/>
              <a:ext cx="2157939" cy="46765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1000" b="1" dirty="0" smtClean="0">
                  <a:solidFill>
                    <a:schemeClr val="tx1"/>
                  </a:solidFill>
                </a:rPr>
                <a:t>ROCIO CRESPO MARTINEZ </a:t>
              </a: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896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EM10126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4374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5" name="Conector recto 84"/>
          <p:cNvCxnSpPr/>
          <p:nvPr/>
        </p:nvCxnSpPr>
        <p:spPr>
          <a:xfrm>
            <a:off x="10680097" y="2708951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6" name="Conector recto 85"/>
          <p:cNvCxnSpPr/>
          <p:nvPr/>
        </p:nvCxnSpPr>
        <p:spPr>
          <a:xfrm>
            <a:off x="4283899" y="2708951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7" name="Conector recto 86"/>
          <p:cNvCxnSpPr/>
          <p:nvPr/>
        </p:nvCxnSpPr>
        <p:spPr>
          <a:xfrm>
            <a:off x="7890908" y="2707687"/>
            <a:ext cx="0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8" name="Conector recto 87"/>
          <p:cNvCxnSpPr/>
          <p:nvPr/>
        </p:nvCxnSpPr>
        <p:spPr>
          <a:xfrm>
            <a:off x="1511463" y="2708951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RELACIONES EXTERIORES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88091" y="1300447"/>
            <a:ext cx="2" cy="14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6" name="Grupo 6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3188" y="1269076"/>
            <a:ext cx="2340000" cy="389165"/>
            <a:chOff x="5016000" y="1040449"/>
            <a:chExt cx="2157939" cy="615227"/>
          </a:xfrm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A. HERNÁNDEZ SILLAS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EM09165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Relaciones Exteriores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9" name="Grupo 6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9357" y="198855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MARTHA C. AGUILAR GALLEGOS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EM06222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Asistente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30173" y="3051254"/>
            <a:ext cx="1980000" cy="650574"/>
            <a:chOff x="5016000" y="1040447"/>
            <a:chExt cx="2157939" cy="1028488"/>
          </a:xfrm>
          <a:solidFill>
            <a:schemeClr val="bg1"/>
          </a:solidFill>
        </p:grpSpPr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01302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EM00414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NORA ARACELI GÓMEZ ROBLES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EM02069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MARIA ROSA CORTES MORA </a:t>
              </a: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3443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Secretaria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293899" y="3061960"/>
            <a:ext cx="1980000" cy="396416"/>
            <a:chOff x="5016000" y="1556372"/>
            <a:chExt cx="2157939" cy="626691"/>
          </a:xfrm>
          <a:solidFill>
            <a:schemeClr val="bg1"/>
          </a:solidFill>
        </p:grpSpPr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556372"/>
              <a:ext cx="2157939" cy="49709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BLANCA X. FLORES RODRIGUEZ</a:t>
              </a:r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4856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EM07174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Auxiliar de Departamento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900629" y="3054194"/>
            <a:ext cx="1980000" cy="680397"/>
            <a:chOff x="5016000" y="1040447"/>
            <a:chExt cx="2157939" cy="1075633"/>
          </a:xfrm>
          <a:solidFill>
            <a:schemeClr val="bg1"/>
          </a:solidFill>
        </p:grpSpPr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92821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EM09879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BRENDA CISNEROS MENCHACA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EM10071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ANA LUCIA RUIZ VALENCIANA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EM10307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CASSANDRA GLZ. GARCIA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8158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Auxiliar Administrativo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1" name="Grupo 8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694387" y="3056763"/>
            <a:ext cx="1980000" cy="777039"/>
            <a:chOff x="5016000" y="851537"/>
            <a:chExt cx="2157939" cy="1228415"/>
          </a:xfrm>
          <a:solidFill>
            <a:schemeClr val="bg1"/>
          </a:solidFill>
        </p:grpSpPr>
        <p:sp>
          <p:nvSpPr>
            <p:cNvPr id="82" name="Rectángulo 8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51537"/>
              <a:ext cx="2157939" cy="110280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EM09511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TANIA MARTINEZ GARCIA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EM10067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ISELA CASTELLANOS VALDEZ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EM10183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JANETH JARAMILLO VARGAS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83" name="Rectángulo 8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4545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Auxiliar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89" name="Conector recto 88"/>
          <p:cNvCxnSpPr/>
          <p:nvPr/>
        </p:nvCxnSpPr>
        <p:spPr>
          <a:xfrm flipH="1">
            <a:off x="1511463" y="2706293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76757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15100</TotalTime>
  <Words>8418</Words>
  <Application>Microsoft Office PowerPoint</Application>
  <PresentationFormat>Panorámica</PresentationFormat>
  <Paragraphs>2231</Paragraphs>
  <Slides>89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89</vt:i4>
      </vt:variant>
    </vt:vector>
  </HeadingPairs>
  <TitlesOfParts>
    <vt:vector size="96" baseType="lpstr">
      <vt:lpstr>Arial</vt:lpstr>
      <vt:lpstr>Calibri</vt:lpstr>
      <vt:lpstr>Calibri Light</vt:lpstr>
      <vt:lpstr>Segoe UI Symbol</vt:lpstr>
      <vt:lpstr>Times New Roman</vt:lpstr>
      <vt:lpstr>Verdana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secretaria tecnica</dc:creator>
  <cp:lastModifiedBy>Itzel</cp:lastModifiedBy>
  <cp:revision>701</cp:revision>
  <cp:lastPrinted>2023-05-15T20:35:57Z</cp:lastPrinted>
  <dcterms:created xsi:type="dcterms:W3CDTF">2022-02-24T11:34:15Z</dcterms:created>
  <dcterms:modified xsi:type="dcterms:W3CDTF">2023-06-09T20:13:46Z</dcterms:modified>
</cp:coreProperties>
</file>